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79" r:id="rId2"/>
    <p:sldId id="306" r:id="rId3"/>
    <p:sldId id="280" r:id="rId4"/>
    <p:sldId id="269" r:id="rId5"/>
    <p:sldId id="268" r:id="rId6"/>
    <p:sldId id="272" r:id="rId7"/>
    <p:sldId id="298" r:id="rId8"/>
    <p:sldId id="301" r:id="rId9"/>
    <p:sldId id="302" r:id="rId10"/>
    <p:sldId id="304" r:id="rId11"/>
    <p:sldId id="305" r:id="rId12"/>
    <p:sldId id="303" r:id="rId13"/>
    <p:sldId id="299" r:id="rId14"/>
    <p:sldId id="300" r:id="rId15"/>
    <p:sldId id="311" r:id="rId16"/>
    <p:sldId id="270" r:id="rId17"/>
    <p:sldId id="271" r:id="rId18"/>
    <p:sldId id="274" r:id="rId19"/>
    <p:sldId id="276" r:id="rId20"/>
    <p:sldId id="275" r:id="rId21"/>
    <p:sldId id="312" r:id="rId22"/>
    <p:sldId id="313" r:id="rId23"/>
    <p:sldId id="314" r:id="rId24"/>
    <p:sldId id="281" r:id="rId25"/>
    <p:sldId id="307" r:id="rId26"/>
    <p:sldId id="310" r:id="rId27"/>
    <p:sldId id="308" r:id="rId28"/>
    <p:sldId id="309" r:id="rId29"/>
    <p:sldId id="278" r:id="rId30"/>
    <p:sldId id="282" r:id="rId31"/>
    <p:sldId id="283" r:id="rId32"/>
    <p:sldId id="286" r:id="rId33"/>
    <p:sldId id="287" r:id="rId34"/>
    <p:sldId id="288" r:id="rId35"/>
    <p:sldId id="323" r:id="rId36"/>
    <p:sldId id="292" r:id="rId37"/>
    <p:sldId id="293" r:id="rId38"/>
    <p:sldId id="294" r:id="rId39"/>
    <p:sldId id="297" r:id="rId40"/>
    <p:sldId id="296" r:id="rId41"/>
    <p:sldId id="263" r:id="rId42"/>
    <p:sldId id="321" r:id="rId43"/>
    <p:sldId id="256" r:id="rId44"/>
    <p:sldId id="319" r:id="rId45"/>
    <p:sldId id="320" r:id="rId46"/>
    <p:sldId id="257" r:id="rId47"/>
    <p:sldId id="262" r:id="rId48"/>
    <p:sldId id="285" r:id="rId49"/>
    <p:sldId id="267" r:id="rId50"/>
    <p:sldId id="284" r:id="rId51"/>
    <p:sldId id="322" r:id="rId52"/>
    <p:sldId id="291" r:id="rId53"/>
    <p:sldId id="290" r:id="rId54"/>
    <p:sldId id="289" r:id="rId55"/>
    <p:sldId id="31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3252"/>
    <a:srgbClr val="DCDB8C"/>
    <a:srgbClr val="F4EBDC"/>
    <a:srgbClr val="FF2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12"/>
  </p:normalViewPr>
  <p:slideViewPr>
    <p:cSldViewPr snapToGrid="0">
      <p:cViewPr varScale="1">
        <p:scale>
          <a:sx n="102" d="100"/>
          <a:sy n="102" d="100"/>
        </p:scale>
        <p:origin x="1384"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3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pyhopping:Desktop:iSchool%20DV:radar%20plots%20v%20tab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radarChart>
        <c:radarStyle val="marker"/>
        <c:varyColors val="0"/>
        <c:ser>
          <c:idx val="0"/>
          <c:order val="0"/>
          <c:tx>
            <c:strRef>
              <c:f>'unformatted table'!$G$4</c:f>
              <c:strCache>
                <c:ptCount val="1"/>
                <c:pt idx="0">
                  <c:v>Benchmark</c:v>
                </c:pt>
              </c:strCache>
            </c:strRef>
          </c:tx>
          <c:marker>
            <c:symbol val="none"/>
          </c:marker>
          <c:cat>
            <c:strRef>
              <c:f>'unformatted table'!$F$5:$F$25</c:f>
              <c:strCache>
                <c:ptCount val="21"/>
                <c:pt idx="0">
                  <c:v>AMP Suit</c:v>
                </c:pt>
                <c:pt idx="1">
                  <c:v>Babel Fish</c:v>
                </c:pt>
                <c:pt idx="2">
                  <c:v>Cloaking device</c:v>
                </c:pt>
                <c:pt idx="3">
                  <c:v>Dejarik</c:v>
                </c:pt>
                <c:pt idx="4">
                  <c:v>FTL Drive</c:v>
                </c:pt>
                <c:pt idx="5">
                  <c:v>Gom Jabbar</c:v>
                </c:pt>
                <c:pt idx="6">
                  <c:v>Holodeck</c:v>
                </c:pt>
                <c:pt idx="7">
                  <c:v>Holtzman sheild</c:v>
                </c:pt>
                <c:pt idx="8">
                  <c:v>Hoverboard</c:v>
                </c:pt>
                <c:pt idx="9">
                  <c:v>Joo Janta 200</c:v>
                </c:pt>
                <c:pt idx="10">
                  <c:v>Light bike</c:v>
                </c:pt>
                <c:pt idx="11">
                  <c:v>Neuralizer</c:v>
                </c:pt>
                <c:pt idx="12">
                  <c:v>Neuroelectric facilitator</c:v>
                </c:pt>
                <c:pt idx="13">
                  <c:v>Replicator</c:v>
                </c:pt>
                <c:pt idx="14">
                  <c:v>Schuffstein Glasses</c:v>
                </c:pt>
                <c:pt idx="15">
                  <c:v>Sonic screwdriver</c:v>
                </c:pt>
                <c:pt idx="16">
                  <c:v>Spinner</c:v>
                </c:pt>
                <c:pt idx="17">
                  <c:v>Stillsuit</c:v>
                </c:pt>
                <c:pt idx="18">
                  <c:v>TARDIS</c:v>
                </c:pt>
                <c:pt idx="19">
                  <c:v>Tricorder</c:v>
                </c:pt>
                <c:pt idx="20">
                  <c:v>Voight-Kampff</c:v>
                </c:pt>
              </c:strCache>
            </c:strRef>
          </c:cat>
          <c:val>
            <c:numRef>
              <c:f>'unformatted table'!$G$5:$G$25</c:f>
              <c:numCache>
                <c:formatCode>?0</c:formatCode>
                <c:ptCount val="21"/>
                <c:pt idx="0">
                  <c:v>11.42857142857143</c:v>
                </c:pt>
                <c:pt idx="1">
                  <c:v>33.85714285714279</c:v>
                </c:pt>
                <c:pt idx="2">
                  <c:v>30.85714285714286</c:v>
                </c:pt>
                <c:pt idx="3">
                  <c:v>9.285714285714286</c:v>
                </c:pt>
                <c:pt idx="4">
                  <c:v>34.57142857142851</c:v>
                </c:pt>
                <c:pt idx="5">
                  <c:v>51.42857142857143</c:v>
                </c:pt>
                <c:pt idx="6">
                  <c:v>38.85714285714279</c:v>
                </c:pt>
                <c:pt idx="7">
                  <c:v>21.14285714285714</c:v>
                </c:pt>
                <c:pt idx="8">
                  <c:v>9.428571428571411</c:v>
                </c:pt>
                <c:pt idx="9">
                  <c:v>14.42857142857143</c:v>
                </c:pt>
                <c:pt idx="10">
                  <c:v>14.85714285714286</c:v>
                </c:pt>
                <c:pt idx="11">
                  <c:v>58.0</c:v>
                </c:pt>
                <c:pt idx="12">
                  <c:v>16.42857142857143</c:v>
                </c:pt>
                <c:pt idx="13">
                  <c:v>51.57142857142851</c:v>
                </c:pt>
                <c:pt idx="14">
                  <c:v>15.71428571428571</c:v>
                </c:pt>
                <c:pt idx="15">
                  <c:v>11.71428571428571</c:v>
                </c:pt>
                <c:pt idx="16">
                  <c:v>12.14285714285714</c:v>
                </c:pt>
                <c:pt idx="17">
                  <c:v>22.57142857142857</c:v>
                </c:pt>
                <c:pt idx="18">
                  <c:v>62.85714285714279</c:v>
                </c:pt>
                <c:pt idx="19">
                  <c:v>22.42857142857143</c:v>
                </c:pt>
                <c:pt idx="20">
                  <c:v>13.57142857142857</c:v>
                </c:pt>
              </c:numCache>
            </c:numRef>
          </c:val>
        </c:ser>
        <c:ser>
          <c:idx val="1"/>
          <c:order val="1"/>
          <c:tx>
            <c:strRef>
              <c:f>'unformatted table'!$H$4</c:f>
              <c:strCache>
                <c:ptCount val="1"/>
                <c:pt idx="0">
                  <c:v>CHOAM</c:v>
                </c:pt>
              </c:strCache>
            </c:strRef>
          </c:tx>
          <c:marker>
            <c:symbol val="none"/>
          </c:marker>
          <c:cat>
            <c:strRef>
              <c:f>'unformatted table'!$F$5:$F$25</c:f>
              <c:strCache>
                <c:ptCount val="21"/>
                <c:pt idx="0">
                  <c:v>AMP Suit</c:v>
                </c:pt>
                <c:pt idx="1">
                  <c:v>Babel Fish</c:v>
                </c:pt>
                <c:pt idx="2">
                  <c:v>Cloaking device</c:v>
                </c:pt>
                <c:pt idx="3">
                  <c:v>Dejarik</c:v>
                </c:pt>
                <c:pt idx="4">
                  <c:v>FTL Drive</c:v>
                </c:pt>
                <c:pt idx="5">
                  <c:v>Gom Jabbar</c:v>
                </c:pt>
                <c:pt idx="6">
                  <c:v>Holodeck</c:v>
                </c:pt>
                <c:pt idx="7">
                  <c:v>Holtzman sheild</c:v>
                </c:pt>
                <c:pt idx="8">
                  <c:v>Hoverboard</c:v>
                </c:pt>
                <c:pt idx="9">
                  <c:v>Joo Janta 200</c:v>
                </c:pt>
                <c:pt idx="10">
                  <c:v>Light bike</c:v>
                </c:pt>
                <c:pt idx="11">
                  <c:v>Neuralizer</c:v>
                </c:pt>
                <c:pt idx="12">
                  <c:v>Neuroelectric facilitator</c:v>
                </c:pt>
                <c:pt idx="13">
                  <c:v>Replicator</c:v>
                </c:pt>
                <c:pt idx="14">
                  <c:v>Schuffstein Glasses</c:v>
                </c:pt>
                <c:pt idx="15">
                  <c:v>Sonic screwdriver</c:v>
                </c:pt>
                <c:pt idx="16">
                  <c:v>Spinner</c:v>
                </c:pt>
                <c:pt idx="17">
                  <c:v>Stillsuit</c:v>
                </c:pt>
                <c:pt idx="18">
                  <c:v>TARDIS</c:v>
                </c:pt>
                <c:pt idx="19">
                  <c:v>Tricorder</c:v>
                </c:pt>
                <c:pt idx="20">
                  <c:v>Voight-Kampff</c:v>
                </c:pt>
              </c:strCache>
            </c:strRef>
          </c:cat>
          <c:val>
            <c:numRef>
              <c:f>'unformatted table'!$H$5:$H$25</c:f>
              <c:numCache>
                <c:formatCode>?0</c:formatCode>
                <c:ptCount val="21"/>
                <c:pt idx="0">
                  <c:v>6.0</c:v>
                </c:pt>
                <c:pt idx="1">
                  <c:v>31.0</c:v>
                </c:pt>
                <c:pt idx="2">
                  <c:v>30.0</c:v>
                </c:pt>
                <c:pt idx="3">
                  <c:v>7.0</c:v>
                </c:pt>
                <c:pt idx="4">
                  <c:v>27.0</c:v>
                </c:pt>
                <c:pt idx="5">
                  <c:v>41.0</c:v>
                </c:pt>
                <c:pt idx="6">
                  <c:v>38.0</c:v>
                </c:pt>
                <c:pt idx="7">
                  <c:v>18.0</c:v>
                </c:pt>
                <c:pt idx="8">
                  <c:v>7.0</c:v>
                </c:pt>
                <c:pt idx="9">
                  <c:v>8.0</c:v>
                </c:pt>
                <c:pt idx="10">
                  <c:v>11.0</c:v>
                </c:pt>
                <c:pt idx="11">
                  <c:v>51.0</c:v>
                </c:pt>
                <c:pt idx="12">
                  <c:v>8.0</c:v>
                </c:pt>
                <c:pt idx="13">
                  <c:v>49.0</c:v>
                </c:pt>
                <c:pt idx="14">
                  <c:v>9.0</c:v>
                </c:pt>
                <c:pt idx="15">
                  <c:v>11.0</c:v>
                </c:pt>
                <c:pt idx="16">
                  <c:v>5.0</c:v>
                </c:pt>
                <c:pt idx="17">
                  <c:v>20.0</c:v>
                </c:pt>
                <c:pt idx="18">
                  <c:v>53.0</c:v>
                </c:pt>
                <c:pt idx="19">
                  <c:v>19.0</c:v>
                </c:pt>
                <c:pt idx="20">
                  <c:v>15.0</c:v>
                </c:pt>
              </c:numCache>
            </c:numRef>
          </c:val>
        </c:ser>
        <c:ser>
          <c:idx val="2"/>
          <c:order val="2"/>
          <c:tx>
            <c:strRef>
              <c:f>'unformatted table'!$I$4</c:f>
              <c:strCache>
                <c:ptCount val="1"/>
                <c:pt idx="0">
                  <c:v>Cyberdyne Systems</c:v>
                </c:pt>
              </c:strCache>
            </c:strRef>
          </c:tx>
          <c:marker>
            <c:symbol val="none"/>
          </c:marker>
          <c:cat>
            <c:strRef>
              <c:f>'unformatted table'!$F$5:$F$25</c:f>
              <c:strCache>
                <c:ptCount val="21"/>
                <c:pt idx="0">
                  <c:v>AMP Suit</c:v>
                </c:pt>
                <c:pt idx="1">
                  <c:v>Babel Fish</c:v>
                </c:pt>
                <c:pt idx="2">
                  <c:v>Cloaking device</c:v>
                </c:pt>
                <c:pt idx="3">
                  <c:v>Dejarik</c:v>
                </c:pt>
                <c:pt idx="4">
                  <c:v>FTL Drive</c:v>
                </c:pt>
                <c:pt idx="5">
                  <c:v>Gom Jabbar</c:v>
                </c:pt>
                <c:pt idx="6">
                  <c:v>Holodeck</c:v>
                </c:pt>
                <c:pt idx="7">
                  <c:v>Holtzman sheild</c:v>
                </c:pt>
                <c:pt idx="8">
                  <c:v>Hoverboard</c:v>
                </c:pt>
                <c:pt idx="9">
                  <c:v>Joo Janta 200</c:v>
                </c:pt>
                <c:pt idx="10">
                  <c:v>Light bike</c:v>
                </c:pt>
                <c:pt idx="11">
                  <c:v>Neuralizer</c:v>
                </c:pt>
                <c:pt idx="12">
                  <c:v>Neuroelectric facilitator</c:v>
                </c:pt>
                <c:pt idx="13">
                  <c:v>Replicator</c:v>
                </c:pt>
                <c:pt idx="14">
                  <c:v>Schuffstein Glasses</c:v>
                </c:pt>
                <c:pt idx="15">
                  <c:v>Sonic screwdriver</c:v>
                </c:pt>
                <c:pt idx="16">
                  <c:v>Spinner</c:v>
                </c:pt>
                <c:pt idx="17">
                  <c:v>Stillsuit</c:v>
                </c:pt>
                <c:pt idx="18">
                  <c:v>TARDIS</c:v>
                </c:pt>
                <c:pt idx="19">
                  <c:v>Tricorder</c:v>
                </c:pt>
                <c:pt idx="20">
                  <c:v>Voight-Kampff</c:v>
                </c:pt>
              </c:strCache>
            </c:strRef>
          </c:cat>
          <c:val>
            <c:numRef>
              <c:f>'unformatted table'!$I$5:$I$25</c:f>
              <c:numCache>
                <c:formatCode>?0</c:formatCode>
                <c:ptCount val="21"/>
                <c:pt idx="0">
                  <c:v>10.0</c:v>
                </c:pt>
                <c:pt idx="1">
                  <c:v>31.0</c:v>
                </c:pt>
                <c:pt idx="2">
                  <c:v>33.0</c:v>
                </c:pt>
                <c:pt idx="3">
                  <c:v>8.0</c:v>
                </c:pt>
                <c:pt idx="4">
                  <c:v>29.0</c:v>
                </c:pt>
                <c:pt idx="5">
                  <c:v>49.0</c:v>
                </c:pt>
                <c:pt idx="6">
                  <c:v>42.0</c:v>
                </c:pt>
                <c:pt idx="7">
                  <c:v>21.0</c:v>
                </c:pt>
                <c:pt idx="8">
                  <c:v>8.0</c:v>
                </c:pt>
                <c:pt idx="9">
                  <c:v>10.0</c:v>
                </c:pt>
                <c:pt idx="10">
                  <c:v>16.0</c:v>
                </c:pt>
                <c:pt idx="11">
                  <c:v>50.0</c:v>
                </c:pt>
                <c:pt idx="12">
                  <c:v>13.0</c:v>
                </c:pt>
                <c:pt idx="13">
                  <c:v>57.0</c:v>
                </c:pt>
                <c:pt idx="14">
                  <c:v>11.0</c:v>
                </c:pt>
                <c:pt idx="15">
                  <c:v>11.0</c:v>
                </c:pt>
                <c:pt idx="16">
                  <c:v>10.0</c:v>
                </c:pt>
                <c:pt idx="17">
                  <c:v>20.0</c:v>
                </c:pt>
                <c:pt idx="18">
                  <c:v>59.0</c:v>
                </c:pt>
                <c:pt idx="19">
                  <c:v>17.0</c:v>
                </c:pt>
                <c:pt idx="20">
                  <c:v>13.0</c:v>
                </c:pt>
              </c:numCache>
            </c:numRef>
          </c:val>
        </c:ser>
        <c:ser>
          <c:idx val="3"/>
          <c:order val="3"/>
          <c:tx>
            <c:strRef>
              <c:f>'unformatted table'!$J$4</c:f>
              <c:strCache>
                <c:ptCount val="1"/>
                <c:pt idx="0">
                  <c:v>Multi-National United</c:v>
                </c:pt>
              </c:strCache>
            </c:strRef>
          </c:tx>
          <c:marker>
            <c:symbol val="none"/>
          </c:marker>
          <c:cat>
            <c:strRef>
              <c:f>'unformatted table'!$F$5:$F$25</c:f>
              <c:strCache>
                <c:ptCount val="21"/>
                <c:pt idx="0">
                  <c:v>AMP Suit</c:v>
                </c:pt>
                <c:pt idx="1">
                  <c:v>Babel Fish</c:v>
                </c:pt>
                <c:pt idx="2">
                  <c:v>Cloaking device</c:v>
                </c:pt>
                <c:pt idx="3">
                  <c:v>Dejarik</c:v>
                </c:pt>
                <c:pt idx="4">
                  <c:v>FTL Drive</c:v>
                </c:pt>
                <c:pt idx="5">
                  <c:v>Gom Jabbar</c:v>
                </c:pt>
                <c:pt idx="6">
                  <c:v>Holodeck</c:v>
                </c:pt>
                <c:pt idx="7">
                  <c:v>Holtzman sheild</c:v>
                </c:pt>
                <c:pt idx="8">
                  <c:v>Hoverboard</c:v>
                </c:pt>
                <c:pt idx="9">
                  <c:v>Joo Janta 200</c:v>
                </c:pt>
                <c:pt idx="10">
                  <c:v>Light bike</c:v>
                </c:pt>
                <c:pt idx="11">
                  <c:v>Neuralizer</c:v>
                </c:pt>
                <c:pt idx="12">
                  <c:v>Neuroelectric facilitator</c:v>
                </c:pt>
                <c:pt idx="13">
                  <c:v>Replicator</c:v>
                </c:pt>
                <c:pt idx="14">
                  <c:v>Schuffstein Glasses</c:v>
                </c:pt>
                <c:pt idx="15">
                  <c:v>Sonic screwdriver</c:v>
                </c:pt>
                <c:pt idx="16">
                  <c:v>Spinner</c:v>
                </c:pt>
                <c:pt idx="17">
                  <c:v>Stillsuit</c:v>
                </c:pt>
                <c:pt idx="18">
                  <c:v>TARDIS</c:v>
                </c:pt>
                <c:pt idx="19">
                  <c:v>Tricorder</c:v>
                </c:pt>
                <c:pt idx="20">
                  <c:v>Voight-Kampff</c:v>
                </c:pt>
              </c:strCache>
            </c:strRef>
          </c:cat>
          <c:val>
            <c:numRef>
              <c:f>'unformatted table'!$J$5:$J$25</c:f>
              <c:numCache>
                <c:formatCode>?0</c:formatCode>
                <c:ptCount val="21"/>
                <c:pt idx="0">
                  <c:v>5.0</c:v>
                </c:pt>
                <c:pt idx="1">
                  <c:v>23.0</c:v>
                </c:pt>
                <c:pt idx="2">
                  <c:v>20.0</c:v>
                </c:pt>
                <c:pt idx="3">
                  <c:v>3.0</c:v>
                </c:pt>
                <c:pt idx="4">
                  <c:v>30.0</c:v>
                </c:pt>
                <c:pt idx="5">
                  <c:v>37.0</c:v>
                </c:pt>
                <c:pt idx="6">
                  <c:v>35.0</c:v>
                </c:pt>
                <c:pt idx="7">
                  <c:v>13.0</c:v>
                </c:pt>
                <c:pt idx="8">
                  <c:v>7.0</c:v>
                </c:pt>
                <c:pt idx="9">
                  <c:v>5.0</c:v>
                </c:pt>
                <c:pt idx="10">
                  <c:v>6.0</c:v>
                </c:pt>
                <c:pt idx="11">
                  <c:v>42.0</c:v>
                </c:pt>
                <c:pt idx="12">
                  <c:v>3.0</c:v>
                </c:pt>
                <c:pt idx="13">
                  <c:v>41.0</c:v>
                </c:pt>
                <c:pt idx="14">
                  <c:v>6.0</c:v>
                </c:pt>
                <c:pt idx="15">
                  <c:v>8.0</c:v>
                </c:pt>
                <c:pt idx="16">
                  <c:v>3.0</c:v>
                </c:pt>
                <c:pt idx="17">
                  <c:v>15.0</c:v>
                </c:pt>
                <c:pt idx="18">
                  <c:v>58.0</c:v>
                </c:pt>
                <c:pt idx="19">
                  <c:v>21.0</c:v>
                </c:pt>
                <c:pt idx="20">
                  <c:v>18.0</c:v>
                </c:pt>
              </c:numCache>
            </c:numRef>
          </c:val>
        </c:ser>
        <c:ser>
          <c:idx val="4"/>
          <c:order val="4"/>
          <c:tx>
            <c:strRef>
              <c:f>'unformatted table'!$K$4</c:f>
              <c:strCache>
                <c:ptCount val="1"/>
                <c:pt idx="0">
                  <c:v>Soylent Corp</c:v>
                </c:pt>
              </c:strCache>
            </c:strRef>
          </c:tx>
          <c:marker>
            <c:symbol val="none"/>
          </c:marker>
          <c:cat>
            <c:strRef>
              <c:f>'unformatted table'!$F$5:$F$25</c:f>
              <c:strCache>
                <c:ptCount val="21"/>
                <c:pt idx="0">
                  <c:v>AMP Suit</c:v>
                </c:pt>
                <c:pt idx="1">
                  <c:v>Babel Fish</c:v>
                </c:pt>
                <c:pt idx="2">
                  <c:v>Cloaking device</c:v>
                </c:pt>
                <c:pt idx="3">
                  <c:v>Dejarik</c:v>
                </c:pt>
                <c:pt idx="4">
                  <c:v>FTL Drive</c:v>
                </c:pt>
                <c:pt idx="5">
                  <c:v>Gom Jabbar</c:v>
                </c:pt>
                <c:pt idx="6">
                  <c:v>Holodeck</c:v>
                </c:pt>
                <c:pt idx="7">
                  <c:v>Holtzman sheild</c:v>
                </c:pt>
                <c:pt idx="8">
                  <c:v>Hoverboard</c:v>
                </c:pt>
                <c:pt idx="9">
                  <c:v>Joo Janta 200</c:v>
                </c:pt>
                <c:pt idx="10">
                  <c:v>Light bike</c:v>
                </c:pt>
                <c:pt idx="11">
                  <c:v>Neuralizer</c:v>
                </c:pt>
                <c:pt idx="12">
                  <c:v>Neuroelectric facilitator</c:v>
                </c:pt>
                <c:pt idx="13">
                  <c:v>Replicator</c:v>
                </c:pt>
                <c:pt idx="14">
                  <c:v>Schuffstein Glasses</c:v>
                </c:pt>
                <c:pt idx="15">
                  <c:v>Sonic screwdriver</c:v>
                </c:pt>
                <c:pt idx="16">
                  <c:v>Spinner</c:v>
                </c:pt>
                <c:pt idx="17">
                  <c:v>Stillsuit</c:v>
                </c:pt>
                <c:pt idx="18">
                  <c:v>TARDIS</c:v>
                </c:pt>
                <c:pt idx="19">
                  <c:v>Tricorder</c:v>
                </c:pt>
                <c:pt idx="20">
                  <c:v>Voight-Kampff</c:v>
                </c:pt>
              </c:strCache>
            </c:strRef>
          </c:cat>
          <c:val>
            <c:numRef>
              <c:f>'unformatted table'!$K$5:$K$25</c:f>
              <c:numCache>
                <c:formatCode>?0</c:formatCode>
                <c:ptCount val="21"/>
                <c:pt idx="0">
                  <c:v>14.0</c:v>
                </c:pt>
                <c:pt idx="1">
                  <c:v>45.0</c:v>
                </c:pt>
                <c:pt idx="2">
                  <c:v>35.0</c:v>
                </c:pt>
                <c:pt idx="3">
                  <c:v>11.0</c:v>
                </c:pt>
                <c:pt idx="4">
                  <c:v>43.0</c:v>
                </c:pt>
                <c:pt idx="5">
                  <c:v>64.0</c:v>
                </c:pt>
                <c:pt idx="6">
                  <c:v>37.0</c:v>
                </c:pt>
                <c:pt idx="7">
                  <c:v>26.0</c:v>
                </c:pt>
                <c:pt idx="8">
                  <c:v>11.0</c:v>
                </c:pt>
                <c:pt idx="9">
                  <c:v>21.0</c:v>
                </c:pt>
                <c:pt idx="10">
                  <c:v>19.0</c:v>
                </c:pt>
                <c:pt idx="11">
                  <c:v>67.0</c:v>
                </c:pt>
                <c:pt idx="12">
                  <c:v>25.0</c:v>
                </c:pt>
                <c:pt idx="13">
                  <c:v>56.0</c:v>
                </c:pt>
                <c:pt idx="14">
                  <c:v>23.0</c:v>
                </c:pt>
                <c:pt idx="15">
                  <c:v>15.0</c:v>
                </c:pt>
                <c:pt idx="16">
                  <c:v>18.0</c:v>
                </c:pt>
                <c:pt idx="17">
                  <c:v>25.0</c:v>
                </c:pt>
                <c:pt idx="18">
                  <c:v>65.0</c:v>
                </c:pt>
                <c:pt idx="19">
                  <c:v>24.0</c:v>
                </c:pt>
                <c:pt idx="20">
                  <c:v>16.0</c:v>
                </c:pt>
              </c:numCache>
            </c:numRef>
          </c:val>
        </c:ser>
        <c:ser>
          <c:idx val="5"/>
          <c:order val="5"/>
          <c:tx>
            <c:strRef>
              <c:f>'unformatted table'!$L$4</c:f>
              <c:strCache>
                <c:ptCount val="1"/>
                <c:pt idx="0">
                  <c:v>Tyrell Corp</c:v>
                </c:pt>
              </c:strCache>
            </c:strRef>
          </c:tx>
          <c:marker>
            <c:symbol val="none"/>
          </c:marker>
          <c:cat>
            <c:strRef>
              <c:f>'unformatted table'!$F$5:$F$25</c:f>
              <c:strCache>
                <c:ptCount val="21"/>
                <c:pt idx="0">
                  <c:v>AMP Suit</c:v>
                </c:pt>
                <c:pt idx="1">
                  <c:v>Babel Fish</c:v>
                </c:pt>
                <c:pt idx="2">
                  <c:v>Cloaking device</c:v>
                </c:pt>
                <c:pt idx="3">
                  <c:v>Dejarik</c:v>
                </c:pt>
                <c:pt idx="4">
                  <c:v>FTL Drive</c:v>
                </c:pt>
                <c:pt idx="5">
                  <c:v>Gom Jabbar</c:v>
                </c:pt>
                <c:pt idx="6">
                  <c:v>Holodeck</c:v>
                </c:pt>
                <c:pt idx="7">
                  <c:v>Holtzman sheild</c:v>
                </c:pt>
                <c:pt idx="8">
                  <c:v>Hoverboard</c:v>
                </c:pt>
                <c:pt idx="9">
                  <c:v>Joo Janta 200</c:v>
                </c:pt>
                <c:pt idx="10">
                  <c:v>Light bike</c:v>
                </c:pt>
                <c:pt idx="11">
                  <c:v>Neuralizer</c:v>
                </c:pt>
                <c:pt idx="12">
                  <c:v>Neuroelectric facilitator</c:v>
                </c:pt>
                <c:pt idx="13">
                  <c:v>Replicator</c:v>
                </c:pt>
                <c:pt idx="14">
                  <c:v>Schuffstein Glasses</c:v>
                </c:pt>
                <c:pt idx="15">
                  <c:v>Sonic screwdriver</c:v>
                </c:pt>
                <c:pt idx="16">
                  <c:v>Spinner</c:v>
                </c:pt>
                <c:pt idx="17">
                  <c:v>Stillsuit</c:v>
                </c:pt>
                <c:pt idx="18">
                  <c:v>TARDIS</c:v>
                </c:pt>
                <c:pt idx="19">
                  <c:v>Tricorder</c:v>
                </c:pt>
                <c:pt idx="20">
                  <c:v>Voight-Kampff</c:v>
                </c:pt>
              </c:strCache>
            </c:strRef>
          </c:cat>
          <c:val>
            <c:numRef>
              <c:f>'unformatted table'!$L$5:$L$25</c:f>
              <c:numCache>
                <c:formatCode>?0</c:formatCode>
                <c:ptCount val="21"/>
                <c:pt idx="0">
                  <c:v>13.0</c:v>
                </c:pt>
                <c:pt idx="1">
                  <c:v>28.0</c:v>
                </c:pt>
                <c:pt idx="2">
                  <c:v>31.0</c:v>
                </c:pt>
                <c:pt idx="3">
                  <c:v>10.0</c:v>
                </c:pt>
                <c:pt idx="4">
                  <c:v>27.0</c:v>
                </c:pt>
                <c:pt idx="5">
                  <c:v>44.0</c:v>
                </c:pt>
                <c:pt idx="6">
                  <c:v>41.0</c:v>
                </c:pt>
                <c:pt idx="7">
                  <c:v>21.0</c:v>
                </c:pt>
                <c:pt idx="8">
                  <c:v>8.0</c:v>
                </c:pt>
                <c:pt idx="9">
                  <c:v>15.0</c:v>
                </c:pt>
                <c:pt idx="10">
                  <c:v>16.0</c:v>
                </c:pt>
                <c:pt idx="11">
                  <c:v>58.0</c:v>
                </c:pt>
                <c:pt idx="12">
                  <c:v>17.0</c:v>
                </c:pt>
                <c:pt idx="13">
                  <c:v>55.0</c:v>
                </c:pt>
                <c:pt idx="14">
                  <c:v>15.0</c:v>
                </c:pt>
                <c:pt idx="15">
                  <c:v>11.0</c:v>
                </c:pt>
                <c:pt idx="16">
                  <c:v>13.0</c:v>
                </c:pt>
                <c:pt idx="17">
                  <c:v>23.0</c:v>
                </c:pt>
                <c:pt idx="18">
                  <c:v>61.0</c:v>
                </c:pt>
                <c:pt idx="19">
                  <c:v>26.0</c:v>
                </c:pt>
                <c:pt idx="20">
                  <c:v>8.0</c:v>
                </c:pt>
              </c:numCache>
            </c:numRef>
          </c:val>
        </c:ser>
        <c:ser>
          <c:idx val="6"/>
          <c:order val="6"/>
          <c:tx>
            <c:strRef>
              <c:f>'unformatted table'!$M$4</c:f>
              <c:strCache>
                <c:ptCount val="1"/>
                <c:pt idx="0">
                  <c:v>Yoyodyne Propulsion</c:v>
                </c:pt>
              </c:strCache>
            </c:strRef>
          </c:tx>
          <c:marker>
            <c:symbol val="none"/>
          </c:marker>
          <c:cat>
            <c:strRef>
              <c:f>'unformatted table'!$F$5:$F$25</c:f>
              <c:strCache>
                <c:ptCount val="21"/>
                <c:pt idx="0">
                  <c:v>AMP Suit</c:v>
                </c:pt>
                <c:pt idx="1">
                  <c:v>Babel Fish</c:v>
                </c:pt>
                <c:pt idx="2">
                  <c:v>Cloaking device</c:v>
                </c:pt>
                <c:pt idx="3">
                  <c:v>Dejarik</c:v>
                </c:pt>
                <c:pt idx="4">
                  <c:v>FTL Drive</c:v>
                </c:pt>
                <c:pt idx="5">
                  <c:v>Gom Jabbar</c:v>
                </c:pt>
                <c:pt idx="6">
                  <c:v>Holodeck</c:v>
                </c:pt>
                <c:pt idx="7">
                  <c:v>Holtzman sheild</c:v>
                </c:pt>
                <c:pt idx="8">
                  <c:v>Hoverboard</c:v>
                </c:pt>
                <c:pt idx="9">
                  <c:v>Joo Janta 200</c:v>
                </c:pt>
                <c:pt idx="10">
                  <c:v>Light bike</c:v>
                </c:pt>
                <c:pt idx="11">
                  <c:v>Neuralizer</c:v>
                </c:pt>
                <c:pt idx="12">
                  <c:v>Neuroelectric facilitator</c:v>
                </c:pt>
                <c:pt idx="13">
                  <c:v>Replicator</c:v>
                </c:pt>
                <c:pt idx="14">
                  <c:v>Schuffstein Glasses</c:v>
                </c:pt>
                <c:pt idx="15">
                  <c:v>Sonic screwdriver</c:v>
                </c:pt>
                <c:pt idx="16">
                  <c:v>Spinner</c:v>
                </c:pt>
                <c:pt idx="17">
                  <c:v>Stillsuit</c:v>
                </c:pt>
                <c:pt idx="18">
                  <c:v>TARDIS</c:v>
                </c:pt>
                <c:pt idx="19">
                  <c:v>Tricorder</c:v>
                </c:pt>
                <c:pt idx="20">
                  <c:v>Voight-Kampff</c:v>
                </c:pt>
              </c:strCache>
            </c:strRef>
          </c:cat>
          <c:val>
            <c:numRef>
              <c:f>'unformatted table'!$M$5:$M$25</c:f>
              <c:numCache>
                <c:formatCode>?0</c:formatCode>
                <c:ptCount val="21"/>
                <c:pt idx="0">
                  <c:v>13.0</c:v>
                </c:pt>
                <c:pt idx="1">
                  <c:v>37.0</c:v>
                </c:pt>
                <c:pt idx="2">
                  <c:v>30.0</c:v>
                </c:pt>
                <c:pt idx="3">
                  <c:v>11.0</c:v>
                </c:pt>
                <c:pt idx="4">
                  <c:v>33.0</c:v>
                </c:pt>
                <c:pt idx="5">
                  <c:v>54.0</c:v>
                </c:pt>
                <c:pt idx="6">
                  <c:v>38.0</c:v>
                </c:pt>
                <c:pt idx="7">
                  <c:v>22.0</c:v>
                </c:pt>
                <c:pt idx="8">
                  <c:v>9.0</c:v>
                </c:pt>
                <c:pt idx="9">
                  <c:v>20.0</c:v>
                </c:pt>
                <c:pt idx="10">
                  <c:v>17.0</c:v>
                </c:pt>
                <c:pt idx="11">
                  <c:v>62.0</c:v>
                </c:pt>
                <c:pt idx="12">
                  <c:v>22.0</c:v>
                </c:pt>
                <c:pt idx="13">
                  <c:v>50.0</c:v>
                </c:pt>
                <c:pt idx="14">
                  <c:v>19.0</c:v>
                </c:pt>
                <c:pt idx="15">
                  <c:v>11.0</c:v>
                </c:pt>
                <c:pt idx="16">
                  <c:v>18.0</c:v>
                </c:pt>
                <c:pt idx="17">
                  <c:v>25.0</c:v>
                </c:pt>
                <c:pt idx="18">
                  <c:v>70.0</c:v>
                </c:pt>
                <c:pt idx="19">
                  <c:v>23.0</c:v>
                </c:pt>
                <c:pt idx="20">
                  <c:v>10.0</c:v>
                </c:pt>
              </c:numCache>
            </c:numRef>
          </c:val>
        </c:ser>
        <c:ser>
          <c:idx val="7"/>
          <c:order val="7"/>
          <c:tx>
            <c:strRef>
              <c:f>'unformatted table'!$N$4</c:f>
              <c:strCache>
                <c:ptCount val="1"/>
                <c:pt idx="0">
                  <c:v>Zorg Industries</c:v>
                </c:pt>
              </c:strCache>
            </c:strRef>
          </c:tx>
          <c:marker>
            <c:symbol val="none"/>
          </c:marker>
          <c:cat>
            <c:strRef>
              <c:f>'unformatted table'!$F$5:$F$25</c:f>
              <c:strCache>
                <c:ptCount val="21"/>
                <c:pt idx="0">
                  <c:v>AMP Suit</c:v>
                </c:pt>
                <c:pt idx="1">
                  <c:v>Babel Fish</c:v>
                </c:pt>
                <c:pt idx="2">
                  <c:v>Cloaking device</c:v>
                </c:pt>
                <c:pt idx="3">
                  <c:v>Dejarik</c:v>
                </c:pt>
                <c:pt idx="4">
                  <c:v>FTL Drive</c:v>
                </c:pt>
                <c:pt idx="5">
                  <c:v>Gom Jabbar</c:v>
                </c:pt>
                <c:pt idx="6">
                  <c:v>Holodeck</c:v>
                </c:pt>
                <c:pt idx="7">
                  <c:v>Holtzman sheild</c:v>
                </c:pt>
                <c:pt idx="8">
                  <c:v>Hoverboard</c:v>
                </c:pt>
                <c:pt idx="9">
                  <c:v>Joo Janta 200</c:v>
                </c:pt>
                <c:pt idx="10">
                  <c:v>Light bike</c:v>
                </c:pt>
                <c:pt idx="11">
                  <c:v>Neuralizer</c:v>
                </c:pt>
                <c:pt idx="12">
                  <c:v>Neuroelectric facilitator</c:v>
                </c:pt>
                <c:pt idx="13">
                  <c:v>Replicator</c:v>
                </c:pt>
                <c:pt idx="14">
                  <c:v>Schuffstein Glasses</c:v>
                </c:pt>
                <c:pt idx="15">
                  <c:v>Sonic screwdriver</c:v>
                </c:pt>
                <c:pt idx="16">
                  <c:v>Spinner</c:v>
                </c:pt>
                <c:pt idx="17">
                  <c:v>Stillsuit</c:v>
                </c:pt>
                <c:pt idx="18">
                  <c:v>TARDIS</c:v>
                </c:pt>
                <c:pt idx="19">
                  <c:v>Tricorder</c:v>
                </c:pt>
                <c:pt idx="20">
                  <c:v>Voight-Kampff</c:v>
                </c:pt>
              </c:strCache>
            </c:strRef>
          </c:cat>
          <c:val>
            <c:numRef>
              <c:f>'unformatted table'!$N$5:$N$25</c:f>
              <c:numCache>
                <c:formatCode>?0</c:formatCode>
                <c:ptCount val="21"/>
                <c:pt idx="0">
                  <c:v>19.0</c:v>
                </c:pt>
                <c:pt idx="1">
                  <c:v>42.0</c:v>
                </c:pt>
                <c:pt idx="2">
                  <c:v>37.0</c:v>
                </c:pt>
                <c:pt idx="3">
                  <c:v>15.0</c:v>
                </c:pt>
                <c:pt idx="4">
                  <c:v>53.0</c:v>
                </c:pt>
                <c:pt idx="5">
                  <c:v>71.0</c:v>
                </c:pt>
                <c:pt idx="6">
                  <c:v>41.0</c:v>
                </c:pt>
                <c:pt idx="7">
                  <c:v>27.0</c:v>
                </c:pt>
                <c:pt idx="8">
                  <c:v>16.0</c:v>
                </c:pt>
                <c:pt idx="9">
                  <c:v>22.0</c:v>
                </c:pt>
                <c:pt idx="10">
                  <c:v>19.0</c:v>
                </c:pt>
                <c:pt idx="11">
                  <c:v>76.0</c:v>
                </c:pt>
                <c:pt idx="12">
                  <c:v>27.0</c:v>
                </c:pt>
                <c:pt idx="13">
                  <c:v>53.0</c:v>
                </c:pt>
                <c:pt idx="14">
                  <c:v>27.0</c:v>
                </c:pt>
                <c:pt idx="15">
                  <c:v>15.0</c:v>
                </c:pt>
                <c:pt idx="16">
                  <c:v>18.0</c:v>
                </c:pt>
                <c:pt idx="17">
                  <c:v>30.0</c:v>
                </c:pt>
                <c:pt idx="18">
                  <c:v>74.0</c:v>
                </c:pt>
                <c:pt idx="19">
                  <c:v>27.0</c:v>
                </c:pt>
                <c:pt idx="20">
                  <c:v>15.0</c:v>
                </c:pt>
              </c:numCache>
            </c:numRef>
          </c:val>
        </c:ser>
        <c:dLbls>
          <c:showLegendKey val="0"/>
          <c:showVal val="0"/>
          <c:showCatName val="0"/>
          <c:showSerName val="0"/>
          <c:showPercent val="0"/>
          <c:showBubbleSize val="0"/>
        </c:dLbls>
        <c:axId val="-2115260048"/>
        <c:axId val="-2114598912"/>
      </c:radarChart>
      <c:catAx>
        <c:axId val="-2115260048"/>
        <c:scaling>
          <c:orientation val="minMax"/>
        </c:scaling>
        <c:delete val="0"/>
        <c:axPos val="b"/>
        <c:majorGridlines/>
        <c:numFmt formatCode="General" sourceLinked="0"/>
        <c:majorTickMark val="out"/>
        <c:minorTickMark val="none"/>
        <c:tickLblPos val="nextTo"/>
        <c:crossAx val="-2114598912"/>
        <c:crosses val="autoZero"/>
        <c:auto val="1"/>
        <c:lblAlgn val="ctr"/>
        <c:lblOffset val="100"/>
        <c:noMultiLvlLbl val="0"/>
      </c:catAx>
      <c:valAx>
        <c:axId val="-2114598912"/>
        <c:scaling>
          <c:orientation val="minMax"/>
        </c:scaling>
        <c:delete val="0"/>
        <c:axPos val="l"/>
        <c:majorGridlines/>
        <c:numFmt formatCode="?0" sourceLinked="1"/>
        <c:majorTickMark val="cross"/>
        <c:minorTickMark val="none"/>
        <c:tickLblPos val="nextTo"/>
        <c:crossAx val="-2115260048"/>
        <c:crosses val="autoZero"/>
        <c:crossBetween val="between"/>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628CC8-B1A8-D64D-8F47-DBAFF9DAF327}" type="datetimeFigureOut">
              <a:rPr lang="en-US" smtClean="0"/>
              <a:pPr/>
              <a:t>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437796-1731-0145-B8F0-67B197A3EF70}" type="slidenum">
              <a:rPr lang="en-US" smtClean="0"/>
              <a:pPr/>
              <a:t>‹#›</a:t>
            </a:fld>
            <a:endParaRPr lang="en-US"/>
          </a:p>
        </p:txBody>
      </p:sp>
    </p:spTree>
    <p:extLst>
      <p:ext uri="{BB962C8B-B14F-4D97-AF65-F5344CB8AC3E}">
        <p14:creationId xmlns:p14="http://schemas.microsoft.com/office/powerpoint/2010/main" val="1047870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 Id="rId3" Type="http://schemas.openxmlformats.org/officeDocument/2006/relationships/hyperlink" Target="http://www.peterpappas.com/?p=3801#conten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 the variables along the </a:t>
            </a:r>
            <a:r>
              <a:rPr lang="en-US" dirty="0" err="1" smtClean="0"/>
              <a:t>x</a:t>
            </a:r>
            <a:r>
              <a:rPr lang="en-US" dirty="0" smtClean="0"/>
              <a:t> axis are</a:t>
            </a:r>
            <a:r>
              <a:rPr lang="en-US" baseline="0" dirty="0" smtClean="0"/>
              <a:t> not comparable on the same chart, the length and angle of lines are misleading</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13</a:t>
            </a:fld>
            <a:endParaRPr lang="en-US"/>
          </a:p>
        </p:txBody>
      </p:sp>
    </p:spTree>
    <p:extLst>
      <p:ext uri="{BB962C8B-B14F-4D97-AF65-F5344CB8AC3E}">
        <p14:creationId xmlns:p14="http://schemas.microsoft.com/office/powerpoint/2010/main" val="950177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the complex</a:t>
            </a:r>
          </a:p>
          <a:p>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43</a:t>
            </a:fld>
            <a:endParaRPr lang="en-US"/>
          </a:p>
        </p:txBody>
      </p:sp>
    </p:spTree>
    <p:extLst>
      <p:ext uri="{BB962C8B-B14F-4D97-AF65-F5344CB8AC3E}">
        <p14:creationId xmlns:p14="http://schemas.microsoft.com/office/powerpoint/2010/main" val="1608952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hlinkClick r:id="rId3"/>
              </a:rPr>
              <a:t>Learning: from Face-to-Face to Networked Individualism » NodeXL-Twitter-User jowyang network graph</a:t>
            </a:r>
            <a:endParaRPr lang="en-US" sz="1200" b="1" kern="1200" dirty="0" smtClean="0">
              <a:solidFill>
                <a:schemeClr val="tx1"/>
              </a:solidFill>
              <a:latin typeface="+mn-lt"/>
              <a:ea typeface="+mn-ea"/>
              <a:cs typeface="+mn-cs"/>
            </a:endParaRPr>
          </a:p>
          <a:p>
            <a:endParaRPr lang="en-US" sz="1200" b="1"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This is an example of twitter</a:t>
            </a:r>
            <a:r>
              <a:rPr lang="en-US" sz="1200" b="1" kern="1200" baseline="0" dirty="0" smtClean="0">
                <a:solidFill>
                  <a:schemeClr val="tx1"/>
                </a:solidFill>
                <a:latin typeface="+mn-lt"/>
                <a:ea typeface="+mn-ea"/>
                <a:cs typeface="+mn-cs"/>
              </a:rPr>
              <a:t> user </a:t>
            </a:r>
            <a:r>
              <a:rPr lang="en-US" sz="1200" b="1" kern="1200" baseline="0" dirty="0" err="1" smtClean="0">
                <a:solidFill>
                  <a:schemeClr val="tx1"/>
                </a:solidFill>
                <a:latin typeface="+mn-lt"/>
                <a:ea typeface="+mn-ea"/>
                <a:cs typeface="+mn-cs"/>
              </a:rPr>
              <a:t>jowyang’s</a:t>
            </a:r>
            <a:r>
              <a:rPr lang="en-US" sz="1200" b="1" kern="1200" baseline="0" dirty="0" smtClean="0">
                <a:solidFill>
                  <a:schemeClr val="tx1"/>
                </a:solidFill>
                <a:latin typeface="+mn-lt"/>
                <a:ea typeface="+mn-ea"/>
                <a:cs typeface="+mn-cs"/>
              </a:rPr>
              <a:t> network where we begin to see the network as art</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44</a:t>
            </a:fld>
            <a:endParaRPr lang="en-US"/>
          </a:p>
        </p:txBody>
      </p:sp>
    </p:spTree>
    <p:extLst>
      <p:ext uri="{BB962C8B-B14F-4D97-AF65-F5344CB8AC3E}">
        <p14:creationId xmlns:p14="http://schemas.microsoft.com/office/powerpoint/2010/main" val="543189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example is from the game of thrones, published on the HBO website. That provides continuous connection to their viewers during the off season. Of particular interest here is the intuitive use of glyphs to add helpful information along the way. Entwined rings to represent marriages. A break line to show that </a:t>
            </a:r>
            <a:r>
              <a:rPr lang="en-US" baseline="0" dirty="0" err="1" smtClean="0"/>
              <a:t>Theon</a:t>
            </a:r>
            <a:r>
              <a:rPr lang="en-US" baseline="0" dirty="0" smtClean="0"/>
              <a:t> </a:t>
            </a:r>
            <a:r>
              <a:rPr lang="en-US" baseline="0" dirty="0" err="1" smtClean="0"/>
              <a:t>GreyJoy</a:t>
            </a:r>
            <a:r>
              <a:rPr lang="en-US" baseline="0" dirty="0" smtClean="0"/>
              <a:t> was cut-off from the family</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48</a:t>
            </a:fld>
            <a:endParaRPr lang="en-US"/>
          </a:p>
        </p:txBody>
      </p:sp>
    </p:spTree>
    <p:extLst>
      <p:ext uri="{BB962C8B-B14F-4D97-AF65-F5344CB8AC3E}">
        <p14:creationId xmlns:p14="http://schemas.microsoft.com/office/powerpoint/2010/main" val="431195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I was in graduate school the struggle was to get enough ‘real estate’ as in wall space to plot all</a:t>
            </a:r>
            <a:r>
              <a:rPr lang="en-US" baseline="0" dirty="0" smtClean="0"/>
              <a:t> of our points. Now the biggest struggle is how to reduce the complexity so that the reader can see the forest and the trees.</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51</a:t>
            </a:fld>
            <a:endParaRPr lang="en-US"/>
          </a:p>
        </p:txBody>
      </p:sp>
    </p:spTree>
    <p:extLst>
      <p:ext uri="{BB962C8B-B14F-4D97-AF65-F5344CB8AC3E}">
        <p14:creationId xmlns:p14="http://schemas.microsoft.com/office/powerpoint/2010/main" val="1487481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an example of what the end result</a:t>
            </a:r>
            <a:r>
              <a:rPr lang="en-US" baseline="0" dirty="0" smtClean="0"/>
              <a:t> looks like, where the </a:t>
            </a:r>
            <a:r>
              <a:rPr lang="en-US" baseline="0" dirty="0" err="1" smtClean="0"/>
              <a:t>godian</a:t>
            </a:r>
            <a:r>
              <a:rPr lang="en-US" baseline="0" dirty="0" smtClean="0"/>
              <a:t> knot of fine lines is replaced by thicker lines representing their aggregation.</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54</a:t>
            </a:fld>
            <a:endParaRPr lang="en-US"/>
          </a:p>
        </p:txBody>
      </p:sp>
    </p:spTree>
    <p:extLst>
      <p:ext uri="{BB962C8B-B14F-4D97-AF65-F5344CB8AC3E}">
        <p14:creationId xmlns:p14="http://schemas.microsoft.com/office/powerpoint/2010/main" val="1796288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approach that can be done </a:t>
            </a:r>
            <a:r>
              <a:rPr lang="en-US" dirty="0" err="1" smtClean="0"/>
              <a:t>mathmatically</a:t>
            </a:r>
            <a:r>
              <a:rPr lang="en-US" dirty="0" smtClean="0"/>
              <a:t> or manually is demonstrated by this</a:t>
            </a:r>
            <a:r>
              <a:rPr lang="en-US" baseline="0" dirty="0" smtClean="0"/>
              <a:t> series.</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55</a:t>
            </a:fld>
            <a:endParaRPr lang="en-US"/>
          </a:p>
        </p:txBody>
      </p:sp>
    </p:spTree>
    <p:extLst>
      <p:ext uri="{BB962C8B-B14F-4D97-AF65-F5344CB8AC3E}">
        <p14:creationId xmlns:p14="http://schemas.microsoft.com/office/powerpoint/2010/main" val="893575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 charts are radar charts without the lines</a:t>
            </a:r>
          </a:p>
          <a:p>
            <a:r>
              <a:rPr lang="en-US" dirty="0" smtClean="0"/>
              <a:t>Spider</a:t>
            </a:r>
            <a:r>
              <a:rPr lang="en-US" baseline="0" dirty="0" smtClean="0"/>
              <a:t> charts are radar charts without the area</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17</a:t>
            </a:fld>
            <a:endParaRPr lang="en-US"/>
          </a:p>
        </p:txBody>
      </p:sp>
    </p:spTree>
    <p:extLst>
      <p:ext uri="{BB962C8B-B14F-4D97-AF65-F5344CB8AC3E}">
        <p14:creationId xmlns:p14="http://schemas.microsoft.com/office/powerpoint/2010/main" val="943398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is the same data, represented in a table. </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20</a:t>
            </a:fld>
            <a:endParaRPr lang="en-US"/>
          </a:p>
        </p:txBody>
      </p:sp>
    </p:spTree>
    <p:extLst>
      <p:ext uri="{BB962C8B-B14F-4D97-AF65-F5344CB8AC3E}">
        <p14:creationId xmlns:p14="http://schemas.microsoft.com/office/powerpoint/2010/main" val="102893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2013</a:t>
            </a:r>
            <a:r>
              <a:rPr lang="en-US" baseline="0" dirty="0" smtClean="0"/>
              <a:t> winner of Information is Beautiful contest</a:t>
            </a:r>
            <a:endParaRPr lang="en-US" dirty="0"/>
          </a:p>
        </p:txBody>
      </p:sp>
      <p:sp>
        <p:nvSpPr>
          <p:cNvPr id="4" name="Slide Number Placeholder 3"/>
          <p:cNvSpPr>
            <a:spLocks noGrp="1"/>
          </p:cNvSpPr>
          <p:nvPr>
            <p:ph type="sldNum" sz="quarter" idx="10"/>
          </p:nvPr>
        </p:nvSpPr>
        <p:spPr/>
        <p:txBody>
          <a:bodyPr/>
          <a:lstStyle/>
          <a:p>
            <a:fld id="{E5BC7F6D-BCA6-F646-9409-BD03985F86F6}" type="slidenum">
              <a:rPr lang="en-US" smtClean="0"/>
              <a:pPr/>
              <a:t>24</a:t>
            </a:fld>
            <a:endParaRPr lang="en-US"/>
          </a:p>
        </p:txBody>
      </p:sp>
    </p:spTree>
    <p:extLst>
      <p:ext uri="{BB962C8B-B14F-4D97-AF65-F5344CB8AC3E}">
        <p14:creationId xmlns:p14="http://schemas.microsoft.com/office/powerpoint/2010/main" val="605122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After turning it right side up and blowing it up a bit you can see the authors looked at age, gender, type of degree, type of peace prize. Spark lines, bar charts, scatter plot, and pivot graph. The conclusion is that for the most part, few </a:t>
            </a:r>
            <a:r>
              <a:rPr lang="en-US" baseline="0" dirty="0" err="1" smtClean="0"/>
              <a:t>Nobels</a:t>
            </a:r>
            <a:r>
              <a:rPr lang="en-US" baseline="0" dirty="0" smtClean="0"/>
              <a:t> are awarded without degrees, hence the title “</a:t>
            </a:r>
            <a:r>
              <a:rPr lang="en-US" baseline="0" dirty="0" err="1" smtClean="0"/>
              <a:t>Nobels</a:t>
            </a:r>
            <a:r>
              <a:rPr lang="en-US" baseline="0" dirty="0" smtClean="0"/>
              <a:t>, no degrees.”</a:t>
            </a:r>
          </a:p>
          <a:p>
            <a:endParaRPr lang="en-US" baseline="0" dirty="0" smtClean="0"/>
          </a:p>
          <a:p>
            <a:r>
              <a:rPr lang="en-US" baseline="0" dirty="0" smtClean="0"/>
              <a:t> I have conducted some significant research of my own and come up with three alternative titles.</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25</a:t>
            </a:fld>
            <a:endParaRPr lang="en-US"/>
          </a:p>
        </p:txBody>
      </p:sp>
    </p:spTree>
    <p:extLst>
      <p:ext uri="{BB962C8B-B14F-4D97-AF65-F5344CB8AC3E}">
        <p14:creationId xmlns:p14="http://schemas.microsoft.com/office/powerpoint/2010/main" val="195038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Nobel n00bs</a:t>
            </a:r>
            <a:r>
              <a:rPr lang="en-US" baseline="0" dirty="0" smtClean="0"/>
              <a:t>, referring to the relatively late arrival of economic “sciences” to the </a:t>
            </a:r>
            <a:r>
              <a:rPr lang="en-US" baseline="0" dirty="0" err="1" smtClean="0"/>
              <a:t>nobel</a:t>
            </a:r>
            <a:r>
              <a:rPr lang="en-US" baseline="0" dirty="0" smtClean="0"/>
              <a:t> scene.</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26</a:t>
            </a:fld>
            <a:endParaRPr lang="en-US"/>
          </a:p>
        </p:txBody>
      </p:sp>
    </p:spTree>
    <p:extLst>
      <p:ext uri="{BB962C8B-B14F-4D97-AF65-F5344CB8AC3E}">
        <p14:creationId xmlns:p14="http://schemas.microsoft.com/office/powerpoint/2010/main" val="937954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New York, New</a:t>
            </a:r>
            <a:r>
              <a:rPr lang="en-US" baseline="0" dirty="0" smtClean="0"/>
              <a:t> York referring to the clear bias towards a new </a:t>
            </a:r>
            <a:r>
              <a:rPr lang="en-US" baseline="0" dirty="0" err="1" smtClean="0"/>
              <a:t>york</a:t>
            </a:r>
            <a:r>
              <a:rPr lang="en-US" baseline="0" dirty="0" smtClean="0"/>
              <a:t> residence for Nobel winners.</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27</a:t>
            </a:fld>
            <a:endParaRPr lang="en-US"/>
          </a:p>
        </p:txBody>
      </p:sp>
    </p:spTree>
    <p:extLst>
      <p:ext uri="{BB962C8B-B14F-4D97-AF65-F5344CB8AC3E}">
        <p14:creationId xmlns:p14="http://schemas.microsoft.com/office/powerpoint/2010/main" val="1669245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probably most significant, given</a:t>
            </a:r>
            <a:r>
              <a:rPr lang="en-US" baseline="0" dirty="0" smtClean="0"/>
              <a:t> this course’s affiliation with UC </a:t>
            </a:r>
            <a:r>
              <a:rPr lang="en-US" baseline="0" dirty="0" err="1" smtClean="0"/>
              <a:t>Berkely</a:t>
            </a:r>
            <a:r>
              <a:rPr lang="en-US" baseline="0" dirty="0" smtClean="0"/>
              <a:t> and the fact that no Cal grad has ever one a Nobel Prize for Peace, No Bears, no peace.</a:t>
            </a:r>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28</a:t>
            </a:fld>
            <a:endParaRPr lang="en-US"/>
          </a:p>
        </p:txBody>
      </p:sp>
    </p:spTree>
    <p:extLst>
      <p:ext uri="{BB962C8B-B14F-4D97-AF65-F5344CB8AC3E}">
        <p14:creationId xmlns:p14="http://schemas.microsoft.com/office/powerpoint/2010/main" val="278703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Very simple</a:t>
            </a:r>
          </a:p>
          <a:p>
            <a:endParaRPr lang="en-US" dirty="0"/>
          </a:p>
        </p:txBody>
      </p:sp>
      <p:sp>
        <p:nvSpPr>
          <p:cNvPr id="4" name="Slide Number Placeholder 3"/>
          <p:cNvSpPr>
            <a:spLocks noGrp="1"/>
          </p:cNvSpPr>
          <p:nvPr>
            <p:ph type="sldNum" sz="quarter" idx="10"/>
          </p:nvPr>
        </p:nvSpPr>
        <p:spPr/>
        <p:txBody>
          <a:bodyPr/>
          <a:lstStyle/>
          <a:p>
            <a:fld id="{3E437796-1731-0145-B8F0-67B197A3EF70}" type="slidenum">
              <a:rPr lang="en-US" smtClean="0"/>
              <a:pPr/>
              <a:t>42</a:t>
            </a:fld>
            <a:endParaRPr lang="en-US"/>
          </a:p>
        </p:txBody>
      </p:sp>
    </p:spTree>
    <p:extLst>
      <p:ext uri="{BB962C8B-B14F-4D97-AF65-F5344CB8AC3E}">
        <p14:creationId xmlns:p14="http://schemas.microsoft.com/office/powerpoint/2010/main" val="509655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4EAC15-3F83-694C-98E4-6595FCB07E39}" type="datetimeFigureOut">
              <a:rPr lang="en-US" smtClean="0"/>
              <a:pPr/>
              <a:t>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C25F67-E1DD-C14F-BA51-96EEE6C7E3D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4EAC15-3F83-694C-98E4-6595FCB07E39}" type="datetimeFigureOut">
              <a:rPr lang="en-US" smtClean="0"/>
              <a:pPr/>
              <a:t>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C25F67-E1DD-C14F-BA51-96EEE6C7E3D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4EAC15-3F83-694C-98E4-6595FCB07E39}" type="datetimeFigureOut">
              <a:rPr lang="en-US" smtClean="0"/>
              <a:pPr/>
              <a:t>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C25F67-E1DD-C14F-BA51-96EEE6C7E3D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4EAC15-3F83-694C-98E4-6595FCB07E39}" type="datetimeFigureOut">
              <a:rPr lang="en-US" smtClean="0"/>
              <a:pPr/>
              <a:t>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C25F67-E1DD-C14F-BA51-96EEE6C7E3D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4EAC15-3F83-694C-98E4-6595FCB07E39}" type="datetimeFigureOut">
              <a:rPr lang="en-US" smtClean="0"/>
              <a:pPr/>
              <a:t>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C25F67-E1DD-C14F-BA51-96EEE6C7E3D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4EAC15-3F83-694C-98E4-6595FCB07E39}" type="datetimeFigureOut">
              <a:rPr lang="en-US" smtClean="0"/>
              <a:pPr/>
              <a:t>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C25F67-E1DD-C14F-BA51-96EEE6C7E3D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4EAC15-3F83-694C-98E4-6595FCB07E39}" type="datetimeFigureOut">
              <a:rPr lang="en-US" smtClean="0"/>
              <a:pPr/>
              <a:t>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C25F67-E1DD-C14F-BA51-96EEE6C7E3D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4EAC15-3F83-694C-98E4-6595FCB07E39}" type="datetimeFigureOut">
              <a:rPr lang="en-US" smtClean="0"/>
              <a:pPr/>
              <a:t>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C25F67-E1DD-C14F-BA51-96EEE6C7E3D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4EAC15-3F83-694C-98E4-6595FCB07E39}" type="datetimeFigureOut">
              <a:rPr lang="en-US" smtClean="0"/>
              <a:pPr/>
              <a:t>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C25F67-E1DD-C14F-BA51-96EEE6C7E3D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4EAC15-3F83-694C-98E4-6595FCB07E39}" type="datetimeFigureOut">
              <a:rPr lang="en-US" smtClean="0"/>
              <a:pPr/>
              <a:t>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C25F67-E1DD-C14F-BA51-96EEE6C7E3D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4EAC15-3F83-694C-98E4-6595FCB07E39}" type="datetimeFigureOut">
              <a:rPr lang="en-US" smtClean="0"/>
              <a:pPr/>
              <a:t>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C25F67-E1DD-C14F-BA51-96EEE6C7E3D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4EAC15-3F83-694C-98E4-6595FCB07E39}" type="datetimeFigureOut">
              <a:rPr lang="en-US" smtClean="0"/>
              <a:pPr/>
              <a:t>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C25F67-E1DD-C14F-BA51-96EEE6C7E3D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www.flickr.com/photos/accurat/" TargetMode="External"/><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3254" y="626222"/>
            <a:ext cx="2249334" cy="369332"/>
          </a:xfrm>
          <a:prstGeom prst="rect">
            <a:avLst/>
          </a:prstGeom>
          <a:noFill/>
        </p:spPr>
        <p:txBody>
          <a:bodyPr wrap="none" rtlCol="0">
            <a:spAutoFit/>
          </a:bodyPr>
          <a:lstStyle/>
          <a:p>
            <a:r>
              <a:rPr lang="en-US" dirty="0" smtClean="0"/>
              <a:t>Visualizing complexity</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4500" y="1016000"/>
            <a:ext cx="5715000" cy="4826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2650" y="237568"/>
            <a:ext cx="6524324" cy="6400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630" y="1441450"/>
            <a:ext cx="9144000" cy="378080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16000" y="1117600"/>
            <a:ext cx="7112000" cy="4622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00" y="1117600"/>
            <a:ext cx="7112000" cy="4622800"/>
          </a:xfrm>
          <a:prstGeom prst="rect">
            <a:avLst/>
          </a:prstGeom>
        </p:spPr>
      </p:pic>
      <p:grpSp>
        <p:nvGrpSpPr>
          <p:cNvPr id="15" name="Group 14"/>
          <p:cNvGrpSpPr/>
          <p:nvPr/>
        </p:nvGrpSpPr>
        <p:grpSpPr>
          <a:xfrm>
            <a:off x="1284370" y="3053549"/>
            <a:ext cx="6550286" cy="1269934"/>
            <a:chOff x="1284370" y="3053549"/>
            <a:chExt cx="6550286" cy="1269934"/>
          </a:xfrm>
        </p:grpSpPr>
        <p:cxnSp>
          <p:nvCxnSpPr>
            <p:cNvPr id="8" name="Straight Connector 7"/>
            <p:cNvCxnSpPr/>
            <p:nvPr/>
          </p:nvCxnSpPr>
          <p:spPr>
            <a:xfrm flipV="1">
              <a:off x="1284370" y="3053549"/>
              <a:ext cx="1655410" cy="1269934"/>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939780" y="3053549"/>
              <a:ext cx="1626868" cy="941749"/>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4566648" y="3053549"/>
              <a:ext cx="1626869" cy="941749"/>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193517" y="3053549"/>
              <a:ext cx="1641139" cy="941749"/>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331640" y="4096010"/>
            <a:ext cx="774571" cy="646331"/>
          </a:xfrm>
          <a:prstGeom prst="rect">
            <a:avLst/>
          </a:prstGeom>
          <a:noFill/>
        </p:spPr>
        <p:txBody>
          <a:bodyPr wrap="none" rtlCol="0">
            <a:spAutoFit/>
          </a:bodyPr>
          <a:lstStyle/>
          <a:p>
            <a:pPr algn="ctr"/>
            <a:r>
              <a:rPr lang="en-US" b="1" dirty="0" smtClean="0">
                <a:solidFill>
                  <a:srgbClr val="FF0000"/>
                </a:solidFill>
              </a:rPr>
              <a:t>Chevy</a:t>
            </a:r>
          </a:p>
          <a:p>
            <a:pPr algn="ctr"/>
            <a:r>
              <a:rPr lang="en-US" b="1" dirty="0" smtClean="0">
                <a:solidFill>
                  <a:srgbClr val="FF0000"/>
                </a:solidFill>
              </a:rPr>
              <a:t>Nova</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00" y="1117600"/>
            <a:ext cx="7112000" cy="4622800"/>
          </a:xfrm>
          <a:prstGeom prst="rect">
            <a:avLst/>
          </a:prstGeom>
        </p:spPr>
      </p:pic>
      <p:cxnSp>
        <p:nvCxnSpPr>
          <p:cNvPr id="8" name="Straight Connector 7"/>
          <p:cNvCxnSpPr/>
          <p:nvPr/>
        </p:nvCxnSpPr>
        <p:spPr>
          <a:xfrm>
            <a:off x="1298641" y="3838340"/>
            <a:ext cx="1698222" cy="1469698"/>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925509" y="4066642"/>
            <a:ext cx="1669681" cy="1241396"/>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552377" y="4038105"/>
            <a:ext cx="1641140" cy="38526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H="1" flipV="1">
            <a:off x="6079477" y="2653914"/>
            <a:ext cx="1926303" cy="1641139"/>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18817" y="3496712"/>
            <a:ext cx="800219" cy="646331"/>
          </a:xfrm>
          <a:prstGeom prst="rect">
            <a:avLst/>
          </a:prstGeom>
          <a:noFill/>
        </p:spPr>
        <p:txBody>
          <a:bodyPr wrap="none" rtlCol="0">
            <a:spAutoFit/>
          </a:bodyPr>
          <a:lstStyle/>
          <a:p>
            <a:pPr algn="ctr"/>
            <a:r>
              <a:rPr lang="en-US" b="1" dirty="0" smtClean="0">
                <a:solidFill>
                  <a:srgbClr val="FF0000"/>
                </a:solidFill>
              </a:rPr>
              <a:t>Suzuki</a:t>
            </a:r>
          </a:p>
          <a:p>
            <a:pPr algn="ctr"/>
            <a:r>
              <a:rPr lang="en-US" b="1" dirty="0" smtClean="0">
                <a:solidFill>
                  <a:srgbClr val="FF0000"/>
                </a:solidFill>
              </a:rPr>
              <a:t>Alto</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DCDB8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460500" y="105846"/>
            <a:ext cx="4181856" cy="6400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253251"/>
          </a:xfrm>
          <a:prstGeom prst="rect">
            <a:avLst/>
          </a:prstGeom>
        </p:spPr>
      </p:pic>
      <p:sp>
        <p:nvSpPr>
          <p:cNvPr id="3" name="Rectangle 2"/>
          <p:cNvSpPr/>
          <p:nvPr/>
        </p:nvSpPr>
        <p:spPr>
          <a:xfrm>
            <a:off x="0" y="6606071"/>
            <a:ext cx="9144000" cy="276999"/>
          </a:xfrm>
          <a:prstGeom prst="rect">
            <a:avLst/>
          </a:prstGeom>
        </p:spPr>
        <p:txBody>
          <a:bodyPr wrap="square">
            <a:spAutoFit/>
          </a:bodyPr>
          <a:lstStyle/>
          <a:p>
            <a:r>
              <a:rPr lang="en-US" sz="1200" dirty="0" smtClean="0">
                <a:solidFill>
                  <a:srgbClr val="A6A6A6"/>
                </a:solidFill>
              </a:rPr>
              <a:t>http://www.ritholtz.com/blog/wp-content/uploads/2009/02/radar-chart-shrinkage-in-market-value-of-major-banks-2007q2-to-20-jan-2009.png</a:t>
            </a:r>
            <a:endParaRPr lang="en-US" sz="1200" dirty="0">
              <a:solidFill>
                <a:srgbClr val="A6A6A6"/>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0" y="0"/>
          <a:ext cx="9144000" cy="658015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45726" y="17641"/>
            <a:ext cx="2743200" cy="1651982"/>
          </a:xfrm>
          <a:prstGeom prst="rect">
            <a:avLst/>
          </a:prstGeom>
        </p:spPr>
      </p:pic>
      <p:pic>
        <p:nvPicPr>
          <p:cNvPr id="6" name="Picture 5"/>
          <p:cNvPicPr>
            <a:picLocks noChangeAspect="1"/>
          </p:cNvPicPr>
          <p:nvPr/>
        </p:nvPicPr>
        <p:blipFill>
          <a:blip r:embed="rId3"/>
          <a:stretch>
            <a:fillRect/>
          </a:stretch>
        </p:blipFill>
        <p:spPr>
          <a:xfrm>
            <a:off x="6412286" y="52923"/>
            <a:ext cx="2743200" cy="1651982"/>
          </a:xfrm>
          <a:prstGeom prst="rect">
            <a:avLst/>
          </a:prstGeom>
        </p:spPr>
      </p:pic>
      <p:pic>
        <p:nvPicPr>
          <p:cNvPr id="7" name="Picture 6"/>
          <p:cNvPicPr>
            <a:picLocks noChangeAspect="1"/>
          </p:cNvPicPr>
          <p:nvPr/>
        </p:nvPicPr>
        <p:blipFill>
          <a:blip r:embed="rId4"/>
          <a:stretch>
            <a:fillRect/>
          </a:stretch>
        </p:blipFill>
        <p:spPr>
          <a:xfrm>
            <a:off x="6837" y="2522683"/>
            <a:ext cx="2743200" cy="1651982"/>
          </a:xfrm>
          <a:prstGeom prst="rect">
            <a:avLst/>
          </a:prstGeom>
        </p:spPr>
      </p:pic>
      <p:pic>
        <p:nvPicPr>
          <p:cNvPr id="9" name="Picture 8"/>
          <p:cNvPicPr>
            <a:picLocks noChangeAspect="1"/>
          </p:cNvPicPr>
          <p:nvPr/>
        </p:nvPicPr>
        <p:blipFill>
          <a:blip r:embed="rId5"/>
          <a:stretch>
            <a:fillRect/>
          </a:stretch>
        </p:blipFill>
        <p:spPr>
          <a:xfrm>
            <a:off x="3331686" y="2556288"/>
            <a:ext cx="2743200" cy="1651982"/>
          </a:xfrm>
          <a:prstGeom prst="rect">
            <a:avLst/>
          </a:prstGeom>
        </p:spPr>
      </p:pic>
      <p:pic>
        <p:nvPicPr>
          <p:cNvPr id="11" name="Picture 10"/>
          <p:cNvPicPr>
            <a:picLocks noChangeAspect="1"/>
          </p:cNvPicPr>
          <p:nvPr/>
        </p:nvPicPr>
        <p:blipFill>
          <a:blip r:embed="rId6"/>
          <a:stretch>
            <a:fillRect/>
          </a:stretch>
        </p:blipFill>
        <p:spPr>
          <a:xfrm>
            <a:off x="6401007" y="2521005"/>
            <a:ext cx="2743200" cy="1651982"/>
          </a:xfrm>
          <a:prstGeom prst="rect">
            <a:avLst/>
          </a:prstGeom>
        </p:spPr>
      </p:pic>
      <p:pic>
        <p:nvPicPr>
          <p:cNvPr id="12" name="Picture 11"/>
          <p:cNvPicPr>
            <a:picLocks noChangeAspect="1"/>
          </p:cNvPicPr>
          <p:nvPr/>
        </p:nvPicPr>
        <p:blipFill>
          <a:blip r:embed="rId7"/>
          <a:stretch>
            <a:fillRect/>
          </a:stretch>
        </p:blipFill>
        <p:spPr>
          <a:xfrm>
            <a:off x="3349331" y="5220109"/>
            <a:ext cx="2743200" cy="1651982"/>
          </a:xfrm>
          <a:prstGeom prst="rect">
            <a:avLst/>
          </a:prstGeom>
        </p:spPr>
      </p:pic>
      <p:pic>
        <p:nvPicPr>
          <p:cNvPr id="13" name="Picture 12"/>
          <p:cNvPicPr>
            <a:picLocks noChangeAspect="1"/>
          </p:cNvPicPr>
          <p:nvPr/>
        </p:nvPicPr>
        <p:blipFill>
          <a:blip r:embed="rId8"/>
          <a:stretch>
            <a:fillRect/>
          </a:stretch>
        </p:blipFill>
        <p:spPr>
          <a:xfrm>
            <a:off x="-2227" y="5184827"/>
            <a:ext cx="2743200" cy="1651982"/>
          </a:xfrm>
          <a:prstGeom prst="rect">
            <a:avLst/>
          </a:prstGeom>
        </p:spPr>
      </p:pic>
      <p:pic>
        <p:nvPicPr>
          <p:cNvPr id="16" name="Picture 15"/>
          <p:cNvPicPr>
            <a:picLocks noChangeAspect="1"/>
          </p:cNvPicPr>
          <p:nvPr/>
        </p:nvPicPr>
        <p:blipFill>
          <a:blip r:embed="rId9"/>
          <a:stretch>
            <a:fillRect/>
          </a:stretch>
        </p:blipFill>
        <p:spPr>
          <a:xfrm>
            <a:off x="-19867" y="-1674"/>
            <a:ext cx="2743200" cy="165198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40311"/>
            <a:ext cx="9144000" cy="435972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630" y="1441450"/>
            <a:ext cx="9144000" cy="378080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41235" y="0"/>
            <a:ext cx="5539622" cy="7315200"/>
          </a:xfrm>
          <a:prstGeom prst="rect">
            <a:avLst/>
          </a:prstGeom>
        </p:spPr>
      </p:pic>
      <p:sp>
        <p:nvSpPr>
          <p:cNvPr id="5" name="Rectangle 4"/>
          <p:cNvSpPr/>
          <p:nvPr/>
        </p:nvSpPr>
        <p:spPr>
          <a:xfrm>
            <a:off x="0" y="6629174"/>
            <a:ext cx="4572000" cy="246221"/>
          </a:xfrm>
          <a:prstGeom prst="rect">
            <a:avLst/>
          </a:prstGeom>
        </p:spPr>
        <p:txBody>
          <a:bodyPr>
            <a:spAutoFit/>
          </a:bodyPr>
          <a:lstStyle/>
          <a:p>
            <a:r>
              <a:rPr lang="en-US" sz="1000" dirty="0" smtClean="0">
                <a:solidFill>
                  <a:schemeClr val="bg1">
                    <a:lumMod val="50000"/>
                  </a:schemeClr>
                </a:solidFill>
              </a:rPr>
              <a:t>http://wbpaley.com/brad/images/graphics/gaussian2.gif</a:t>
            </a:r>
            <a:endParaRPr lang="en-US" sz="1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6093" y="0"/>
            <a:ext cx="5539622" cy="7315200"/>
          </a:xfrm>
          <a:prstGeom prst="rect">
            <a:avLst/>
          </a:prstGeom>
        </p:spPr>
      </p:pic>
      <p:sp>
        <p:nvSpPr>
          <p:cNvPr id="3" name="Rectangle 2"/>
          <p:cNvSpPr/>
          <p:nvPr/>
        </p:nvSpPr>
        <p:spPr>
          <a:xfrm>
            <a:off x="0" y="6611779"/>
            <a:ext cx="4572000" cy="246221"/>
          </a:xfrm>
          <a:prstGeom prst="rect">
            <a:avLst/>
          </a:prstGeom>
        </p:spPr>
        <p:txBody>
          <a:bodyPr>
            <a:spAutoFit/>
          </a:bodyPr>
          <a:lstStyle/>
          <a:p>
            <a:r>
              <a:rPr lang="en-US" sz="1000" dirty="0" smtClean="0">
                <a:solidFill>
                  <a:schemeClr val="bg1">
                    <a:lumMod val="50000"/>
                  </a:schemeClr>
                </a:solidFill>
              </a:rPr>
              <a:t>http://wbpaley.com/brad/images/graphics/gaussian2.gif</a:t>
            </a:r>
            <a:endParaRPr lang="en-US" sz="10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0093" y="49895"/>
            <a:ext cx="5539622" cy="7315200"/>
          </a:xfrm>
          <a:prstGeom prst="rect">
            <a:avLst/>
          </a:prstGeom>
        </p:spPr>
      </p:pic>
      <p:sp>
        <p:nvSpPr>
          <p:cNvPr id="3" name="Rectangle 2"/>
          <p:cNvSpPr/>
          <p:nvPr/>
        </p:nvSpPr>
        <p:spPr>
          <a:xfrm>
            <a:off x="0" y="6611779"/>
            <a:ext cx="4572000" cy="246221"/>
          </a:xfrm>
          <a:prstGeom prst="rect">
            <a:avLst/>
          </a:prstGeom>
        </p:spPr>
        <p:txBody>
          <a:bodyPr>
            <a:spAutoFit/>
          </a:bodyPr>
          <a:lstStyle/>
          <a:p>
            <a:r>
              <a:rPr lang="en-US" sz="1000" dirty="0" smtClean="0">
                <a:solidFill>
                  <a:schemeClr val="bg1">
                    <a:lumMod val="50000"/>
                  </a:schemeClr>
                </a:solidFill>
              </a:rPr>
              <a:t>http://wbpaley.com/brad/images/graphics/gaussian2.gif</a:t>
            </a:r>
            <a:endParaRPr lang="en-US" sz="1000" dirty="0">
              <a:solidFill>
                <a:schemeClr val="bg1">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4EBD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1041798" y="0"/>
            <a:ext cx="6826172" cy="6826172"/>
          </a:xfrm>
          <a:prstGeom prst="rect">
            <a:avLst/>
          </a:prstGeom>
        </p:spPr>
      </p:pic>
      <p:sp>
        <p:nvSpPr>
          <p:cNvPr id="7" name="Rectangle 6"/>
          <p:cNvSpPr/>
          <p:nvPr/>
        </p:nvSpPr>
        <p:spPr>
          <a:xfrm>
            <a:off x="0" y="6579951"/>
            <a:ext cx="1172704" cy="246221"/>
          </a:xfrm>
          <a:prstGeom prst="rect">
            <a:avLst/>
          </a:prstGeom>
        </p:spPr>
        <p:txBody>
          <a:bodyPr wrap="none">
            <a:spAutoFit/>
          </a:bodyPr>
          <a:lstStyle/>
          <a:p>
            <a:r>
              <a:rPr lang="en-US" sz="1000" dirty="0" smtClean="0"/>
              <a:t>Creators: </a:t>
            </a:r>
            <a:r>
              <a:rPr lang="en-US" sz="1000" dirty="0">
                <a:hlinkClick r:id="rId4"/>
              </a:rPr>
              <a:t>accurat.it</a:t>
            </a:r>
            <a:endParaRPr lang="en-U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rgbClr val="F4EB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rot="2269819">
            <a:off x="-93751" y="-575790"/>
            <a:ext cx="8686800" cy="8686800"/>
          </a:xfrm>
          <a:prstGeom prst="rect">
            <a:avLst/>
          </a:prstGeom>
        </p:spPr>
      </p:pic>
      <p:sp>
        <p:nvSpPr>
          <p:cNvPr id="4" name="TextBox 3"/>
          <p:cNvSpPr txBox="1"/>
          <p:nvPr/>
        </p:nvSpPr>
        <p:spPr>
          <a:xfrm>
            <a:off x="43794" y="9"/>
            <a:ext cx="1627068" cy="830997"/>
          </a:xfrm>
          <a:prstGeom prst="rect">
            <a:avLst/>
          </a:prstGeom>
          <a:solidFill>
            <a:srgbClr val="F4EBDC"/>
          </a:solidFill>
          <a:ln>
            <a:noFill/>
          </a:ln>
        </p:spPr>
        <p:txBody>
          <a:bodyPr wrap="none" rtlCol="0">
            <a:spAutoFit/>
          </a:bodyPr>
          <a:lstStyle/>
          <a:p>
            <a:r>
              <a:rPr lang="en-US" sz="2400" b="1" dirty="0" smtClean="0">
                <a:solidFill>
                  <a:srgbClr val="FF0000"/>
                </a:solidFill>
              </a:rPr>
              <a:t>Nobel</a:t>
            </a:r>
          </a:p>
          <a:p>
            <a:r>
              <a:rPr lang="en-US" sz="2400" b="1" dirty="0" smtClean="0">
                <a:solidFill>
                  <a:srgbClr val="FF0000"/>
                </a:solidFill>
              </a:rPr>
              <a:t>No degrees</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8143"/>
            <a:ext cx="2277332" cy="2131491"/>
          </a:xfrm>
          <a:prstGeom prst="rect">
            <a:avLst/>
          </a:prstGeom>
          <a:solidFill>
            <a:srgbClr val="F4EB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rot="2269819">
            <a:off x="-404224" y="-1405186"/>
            <a:ext cx="11887200" cy="11887200"/>
          </a:xfrm>
          <a:prstGeom prst="rect">
            <a:avLst/>
          </a:prstGeom>
        </p:spPr>
      </p:pic>
      <p:sp>
        <p:nvSpPr>
          <p:cNvPr id="4" name="TextBox 3"/>
          <p:cNvSpPr txBox="1"/>
          <p:nvPr/>
        </p:nvSpPr>
        <p:spPr>
          <a:xfrm>
            <a:off x="43794" y="9"/>
            <a:ext cx="948547" cy="830997"/>
          </a:xfrm>
          <a:prstGeom prst="rect">
            <a:avLst/>
          </a:prstGeom>
          <a:solidFill>
            <a:srgbClr val="F4EBDC"/>
          </a:solidFill>
          <a:ln>
            <a:noFill/>
          </a:ln>
        </p:spPr>
        <p:txBody>
          <a:bodyPr wrap="none" rtlCol="0">
            <a:spAutoFit/>
          </a:bodyPr>
          <a:lstStyle/>
          <a:p>
            <a:r>
              <a:rPr lang="en-US" sz="2400" b="1" dirty="0" smtClean="0">
                <a:solidFill>
                  <a:srgbClr val="FF0000"/>
                </a:solidFill>
              </a:rPr>
              <a:t>Nobel</a:t>
            </a:r>
          </a:p>
          <a:p>
            <a:r>
              <a:rPr lang="en-US" sz="2400" b="1" dirty="0" smtClean="0">
                <a:solidFill>
                  <a:srgbClr val="FF0000"/>
                </a:solidFill>
              </a:rPr>
              <a:t>n00bs</a:t>
            </a:r>
            <a:endParaRPr lang="en-US" sz="2400" b="1" dirty="0">
              <a:solidFill>
                <a:srgbClr val="FF0000"/>
              </a:solidFill>
            </a:endParaRPr>
          </a:p>
        </p:txBody>
      </p:sp>
      <p:cxnSp>
        <p:nvCxnSpPr>
          <p:cNvPr id="5" name="Straight Arrow Connector 4"/>
          <p:cNvCxnSpPr>
            <a:stCxn id="4" idx="2"/>
          </p:cNvCxnSpPr>
          <p:nvPr/>
        </p:nvCxnSpPr>
        <p:spPr>
          <a:xfrm rot="16200000" flipH="1">
            <a:off x="2170768" y="-821695"/>
            <a:ext cx="1972051" cy="5277451"/>
          </a:xfrm>
          <a:prstGeom prst="straightConnector1">
            <a:avLst/>
          </a:prstGeom>
          <a:ln w="76200" cap="flat" cmpd="sng" algn="ctr">
            <a:solidFill>
              <a:srgbClr val="FF2136"/>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rot="2269819">
            <a:off x="-848738" y="-2976715"/>
            <a:ext cx="10972800" cy="10972800"/>
          </a:xfrm>
          <a:prstGeom prst="rect">
            <a:avLst/>
          </a:prstGeom>
        </p:spPr>
      </p:pic>
      <p:sp>
        <p:nvSpPr>
          <p:cNvPr id="3" name="TextBox 2"/>
          <p:cNvSpPr txBox="1"/>
          <p:nvPr/>
        </p:nvSpPr>
        <p:spPr>
          <a:xfrm>
            <a:off x="43794" y="9"/>
            <a:ext cx="1397438" cy="830997"/>
          </a:xfrm>
          <a:prstGeom prst="rect">
            <a:avLst/>
          </a:prstGeom>
          <a:solidFill>
            <a:srgbClr val="F4EBDC"/>
          </a:solidFill>
          <a:ln>
            <a:noFill/>
          </a:ln>
        </p:spPr>
        <p:txBody>
          <a:bodyPr wrap="none" rtlCol="0">
            <a:spAutoFit/>
          </a:bodyPr>
          <a:lstStyle/>
          <a:p>
            <a:r>
              <a:rPr lang="en-US" sz="2400" b="1" dirty="0" smtClean="0">
                <a:solidFill>
                  <a:srgbClr val="FF0000"/>
                </a:solidFill>
              </a:rPr>
              <a:t>New York</a:t>
            </a:r>
          </a:p>
          <a:p>
            <a:r>
              <a:rPr lang="en-US" sz="2400" b="1" dirty="0" smtClean="0">
                <a:solidFill>
                  <a:srgbClr val="FF0000"/>
                </a:solidFill>
              </a:rPr>
              <a:t>New York</a:t>
            </a:r>
            <a:endParaRPr lang="en-US" sz="2400" b="1" dirty="0">
              <a:solidFill>
                <a:srgbClr val="FF0000"/>
              </a:solidFill>
            </a:endParaRPr>
          </a:p>
        </p:txBody>
      </p:sp>
      <p:cxnSp>
        <p:nvCxnSpPr>
          <p:cNvPr id="9" name="Straight Arrow Connector 8"/>
          <p:cNvCxnSpPr>
            <a:stCxn id="3" idx="2"/>
            <a:endCxn id="20" idx="0"/>
          </p:cNvCxnSpPr>
          <p:nvPr/>
        </p:nvCxnSpPr>
        <p:spPr>
          <a:xfrm rot="16200000" flipH="1">
            <a:off x="654810" y="918709"/>
            <a:ext cx="3782372" cy="3606966"/>
          </a:xfrm>
          <a:prstGeom prst="straightConnector1">
            <a:avLst/>
          </a:prstGeom>
          <a:ln w="76200" cap="flat" cmpd="sng" algn="ctr">
            <a:solidFill>
              <a:srgbClr val="FF2136"/>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129764" y="4613378"/>
            <a:ext cx="8439430" cy="218976"/>
          </a:xfrm>
          <a:prstGeom prst="rect">
            <a:avLst/>
          </a:prstGeom>
          <a:noFill/>
          <a:ln w="76200" cap="flat" cmpd="sng" algn="ctr">
            <a:solidFill>
              <a:srgbClr val="FF213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4EB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rot="2269819">
            <a:off x="-93751" y="-575790"/>
            <a:ext cx="8686800" cy="8686800"/>
          </a:xfrm>
          <a:prstGeom prst="rect">
            <a:avLst/>
          </a:prstGeom>
        </p:spPr>
      </p:pic>
      <p:sp>
        <p:nvSpPr>
          <p:cNvPr id="3" name="TextBox 2"/>
          <p:cNvSpPr txBox="1"/>
          <p:nvPr/>
        </p:nvSpPr>
        <p:spPr>
          <a:xfrm>
            <a:off x="43794" y="9"/>
            <a:ext cx="1371890" cy="830997"/>
          </a:xfrm>
          <a:prstGeom prst="rect">
            <a:avLst/>
          </a:prstGeom>
          <a:noFill/>
          <a:ln>
            <a:noFill/>
          </a:ln>
        </p:spPr>
        <p:txBody>
          <a:bodyPr wrap="none" rtlCol="0">
            <a:spAutoFit/>
          </a:bodyPr>
          <a:lstStyle/>
          <a:p>
            <a:r>
              <a:rPr lang="en-US" sz="2400" b="1" dirty="0" smtClean="0">
                <a:solidFill>
                  <a:srgbClr val="FF0000"/>
                </a:solidFill>
              </a:rPr>
              <a:t>No Bears</a:t>
            </a:r>
          </a:p>
          <a:p>
            <a:r>
              <a:rPr lang="en-US" sz="2400" b="1" dirty="0" smtClean="0">
                <a:solidFill>
                  <a:srgbClr val="FF0000"/>
                </a:solidFill>
              </a:rPr>
              <a:t>No Peace</a:t>
            </a:r>
            <a:endParaRPr lang="en-US" sz="2400" b="1" dirty="0">
              <a:solidFill>
                <a:srgbClr val="FF0000"/>
              </a:solidFill>
            </a:endParaRPr>
          </a:p>
        </p:txBody>
      </p:sp>
      <p:sp>
        <p:nvSpPr>
          <p:cNvPr id="6" name="Oval 5"/>
          <p:cNvSpPr/>
          <p:nvPr/>
        </p:nvSpPr>
        <p:spPr>
          <a:xfrm>
            <a:off x="8467004" y="4233785"/>
            <a:ext cx="720790" cy="291985"/>
          </a:xfrm>
          <a:prstGeom prst="ellipse">
            <a:avLst/>
          </a:prstGeom>
          <a:noFill/>
          <a:ln w="95250" cap="flat" cmpd="sng" algn="ctr">
            <a:solidFill>
              <a:srgbClr val="FF213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539120" y="4438173"/>
            <a:ext cx="720790" cy="291985"/>
          </a:xfrm>
          <a:prstGeom prst="ellipse">
            <a:avLst/>
          </a:prstGeom>
          <a:noFill/>
          <a:ln w="95250" cap="flat" cmpd="sng" algn="ctr">
            <a:solidFill>
              <a:srgbClr val="FF2136"/>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3" idx="2"/>
            <a:endCxn id="6" idx="2"/>
          </p:cNvCxnSpPr>
          <p:nvPr/>
        </p:nvCxnSpPr>
        <p:spPr>
          <a:xfrm rot="16200000" flipH="1">
            <a:off x="2823985" y="-1263241"/>
            <a:ext cx="3548772" cy="7737265"/>
          </a:xfrm>
          <a:prstGeom prst="straightConnector1">
            <a:avLst/>
          </a:prstGeom>
          <a:ln w="76200" cap="flat" cmpd="sng" algn="ctr">
            <a:solidFill>
              <a:srgbClr val="FF2136"/>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3" idx="2"/>
            <a:endCxn id="7" idx="0"/>
          </p:cNvCxnSpPr>
          <p:nvPr/>
        </p:nvCxnSpPr>
        <p:spPr>
          <a:xfrm rot="16200000" flipH="1">
            <a:off x="-988956" y="2549701"/>
            <a:ext cx="3607167" cy="169776"/>
          </a:xfrm>
          <a:prstGeom prst="straightConnector1">
            <a:avLst/>
          </a:prstGeom>
          <a:ln w="76200" cap="flat" cmpd="sng" algn="ctr">
            <a:solidFill>
              <a:srgbClr val="FF2136"/>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3748" y="627833"/>
            <a:ext cx="1056700" cy="369332"/>
          </a:xfrm>
          <a:prstGeom prst="rect">
            <a:avLst/>
          </a:prstGeom>
          <a:noFill/>
        </p:spPr>
        <p:txBody>
          <a:bodyPr wrap="none" rtlCol="0">
            <a:spAutoFit/>
          </a:bodyPr>
          <a:lstStyle/>
          <a:p>
            <a:r>
              <a:rPr lang="en-US" dirty="0" smtClean="0"/>
              <a:t>networks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5739" y="521852"/>
            <a:ext cx="1327895" cy="369332"/>
          </a:xfrm>
          <a:prstGeom prst="rect">
            <a:avLst/>
          </a:prstGeom>
          <a:noFill/>
        </p:spPr>
        <p:txBody>
          <a:bodyPr wrap="none" rtlCol="0">
            <a:spAutoFit/>
          </a:bodyPr>
          <a:lstStyle/>
          <a:p>
            <a:r>
              <a:rPr lang="en-US" dirty="0" smtClean="0"/>
              <a:t>Multivariate</a:t>
            </a:r>
            <a:endParaRPr lang="en-US" dirty="0"/>
          </a:p>
        </p:txBody>
      </p:sp>
      <p:pic>
        <p:nvPicPr>
          <p:cNvPr id="5" name="Picture 4"/>
          <p:cNvPicPr>
            <a:picLocks noChangeAspect="1"/>
          </p:cNvPicPr>
          <p:nvPr/>
        </p:nvPicPr>
        <p:blipFill>
          <a:blip r:embed="rId2"/>
          <a:stretch>
            <a:fillRect/>
          </a:stretch>
        </p:blipFill>
        <p:spPr>
          <a:xfrm>
            <a:off x="613776" y="1356004"/>
            <a:ext cx="9144000" cy="4829578"/>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521" y="0"/>
            <a:ext cx="1340181" cy="369332"/>
          </a:xfrm>
          <a:prstGeom prst="rect">
            <a:avLst/>
          </a:prstGeom>
          <a:noFill/>
        </p:spPr>
        <p:txBody>
          <a:bodyPr wrap="none" rtlCol="0">
            <a:spAutoFit/>
          </a:bodyPr>
          <a:lstStyle/>
          <a:p>
            <a:r>
              <a:rPr lang="en-US" dirty="0" smtClean="0"/>
              <a:t>Terminology</a:t>
            </a:r>
            <a:endParaRPr lang="en-US" dirty="0"/>
          </a:p>
        </p:txBody>
      </p:sp>
      <p:pic>
        <p:nvPicPr>
          <p:cNvPr id="3" name="Picture 2"/>
          <p:cNvPicPr>
            <a:picLocks noChangeAspect="1"/>
          </p:cNvPicPr>
          <p:nvPr/>
        </p:nvPicPr>
        <p:blipFill>
          <a:blip r:embed="rId2"/>
          <a:stretch>
            <a:fillRect/>
          </a:stretch>
        </p:blipFill>
        <p:spPr>
          <a:xfrm>
            <a:off x="0" y="812800"/>
            <a:ext cx="9144000" cy="3801542"/>
          </a:xfrm>
          <a:prstGeom prst="rect">
            <a:avLst/>
          </a:prstGeom>
        </p:spPr>
      </p:pic>
      <p:sp>
        <p:nvSpPr>
          <p:cNvPr id="4" name="TextBox 3"/>
          <p:cNvSpPr txBox="1"/>
          <p:nvPr/>
        </p:nvSpPr>
        <p:spPr>
          <a:xfrm>
            <a:off x="328229" y="2711095"/>
            <a:ext cx="899058" cy="584776"/>
          </a:xfrm>
          <a:prstGeom prst="rect">
            <a:avLst/>
          </a:prstGeom>
          <a:noFill/>
        </p:spPr>
        <p:txBody>
          <a:bodyPr wrap="square" rtlCol="0">
            <a:spAutoFit/>
          </a:bodyPr>
          <a:lstStyle/>
          <a:p>
            <a:r>
              <a:rPr lang="en-US" sz="3200" dirty="0" smtClean="0">
                <a:solidFill>
                  <a:schemeClr val="bg1"/>
                </a:solidFill>
              </a:rPr>
              <a:t>Arc/</a:t>
            </a:r>
            <a:endParaRPr lang="en-US" sz="3200"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73" y="294943"/>
            <a:ext cx="9144000" cy="5691021"/>
          </a:xfrm>
          <a:prstGeom prst="rect">
            <a:avLst/>
          </a:prstGeom>
        </p:spPr>
      </p:pic>
      <p:sp>
        <p:nvSpPr>
          <p:cNvPr id="3" name="TextBox 2"/>
          <p:cNvSpPr txBox="1"/>
          <p:nvPr/>
        </p:nvSpPr>
        <p:spPr>
          <a:xfrm>
            <a:off x="7473309" y="694618"/>
            <a:ext cx="1331760" cy="584776"/>
          </a:xfrm>
          <a:prstGeom prst="rect">
            <a:avLst/>
          </a:prstGeom>
          <a:solidFill>
            <a:srgbClr val="293252"/>
          </a:solidFill>
        </p:spPr>
        <p:txBody>
          <a:bodyPr wrap="square" rtlCol="0">
            <a:spAutoFit/>
          </a:bodyPr>
          <a:lstStyle/>
          <a:p>
            <a:r>
              <a:rPr lang="en-US" sz="3200" dirty="0" smtClean="0">
                <a:solidFill>
                  <a:schemeClr val="bg1"/>
                </a:solidFill>
              </a:rPr>
              <a:t>arcs</a:t>
            </a:r>
            <a:endParaRPr lang="en-US" sz="3200" dirty="0">
              <a:solidFill>
                <a:schemeClr val="bg1"/>
              </a:solidFill>
            </a:endParaRPr>
          </a:p>
        </p:txBody>
      </p:sp>
      <p:sp>
        <p:nvSpPr>
          <p:cNvPr id="4" name="TextBox 3"/>
          <p:cNvSpPr txBox="1"/>
          <p:nvPr/>
        </p:nvSpPr>
        <p:spPr>
          <a:xfrm>
            <a:off x="7240398" y="2017070"/>
            <a:ext cx="1331760" cy="584776"/>
          </a:xfrm>
          <a:prstGeom prst="rect">
            <a:avLst/>
          </a:prstGeom>
          <a:solidFill>
            <a:srgbClr val="293252"/>
          </a:solidFill>
        </p:spPr>
        <p:txBody>
          <a:bodyPr wrap="square" rtlCol="0">
            <a:spAutoFit/>
          </a:bodyPr>
          <a:lstStyle/>
          <a:p>
            <a:r>
              <a:rPr lang="en-US" sz="3200" dirty="0" smtClean="0">
                <a:solidFill>
                  <a:schemeClr val="bg1"/>
                </a:solidFill>
              </a:rPr>
              <a:t>arcs</a:t>
            </a:r>
            <a:endParaRPr lang="en-US" sz="3200" dirty="0">
              <a:solidFill>
                <a:schemeClr val="bg1"/>
              </a:solidFill>
            </a:endParaRPr>
          </a:p>
        </p:txBody>
      </p:sp>
      <p:sp>
        <p:nvSpPr>
          <p:cNvPr id="5" name="TextBox 4"/>
          <p:cNvSpPr txBox="1"/>
          <p:nvPr/>
        </p:nvSpPr>
        <p:spPr>
          <a:xfrm>
            <a:off x="7568626" y="3800685"/>
            <a:ext cx="1331760" cy="584776"/>
          </a:xfrm>
          <a:prstGeom prst="rect">
            <a:avLst/>
          </a:prstGeom>
          <a:solidFill>
            <a:srgbClr val="293252"/>
          </a:solidFill>
        </p:spPr>
        <p:txBody>
          <a:bodyPr wrap="square" rtlCol="0">
            <a:spAutoFit/>
          </a:bodyPr>
          <a:lstStyle/>
          <a:p>
            <a:r>
              <a:rPr lang="en-US" sz="3200" dirty="0" smtClean="0">
                <a:solidFill>
                  <a:schemeClr val="bg1"/>
                </a:solidFill>
              </a:rPr>
              <a:t>arcs</a:t>
            </a:r>
            <a:endParaRPr lang="en-US" sz="3200" dirty="0">
              <a:solidFill>
                <a:schemeClr val="bg1"/>
              </a:solidFill>
            </a:endParaRPr>
          </a:p>
        </p:txBody>
      </p:sp>
      <p:sp>
        <p:nvSpPr>
          <p:cNvPr id="6" name="TextBox 5"/>
          <p:cNvSpPr txBox="1"/>
          <p:nvPr/>
        </p:nvSpPr>
        <p:spPr>
          <a:xfrm>
            <a:off x="7597167" y="5184770"/>
            <a:ext cx="1331760" cy="584776"/>
          </a:xfrm>
          <a:prstGeom prst="rect">
            <a:avLst/>
          </a:prstGeom>
          <a:solidFill>
            <a:srgbClr val="293252"/>
          </a:solidFill>
        </p:spPr>
        <p:txBody>
          <a:bodyPr wrap="square" rtlCol="0">
            <a:spAutoFit/>
          </a:bodyPr>
          <a:lstStyle/>
          <a:p>
            <a:r>
              <a:rPr lang="en-US" sz="3200" dirty="0" smtClean="0">
                <a:solidFill>
                  <a:schemeClr val="bg1"/>
                </a:solidFill>
              </a:rPr>
              <a:t>arcs</a:t>
            </a:r>
            <a:endParaRPr lang="en-US" sz="3200"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74650"/>
            <a:ext cx="9144000" cy="465917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98140"/>
            <a:ext cx="9144000" cy="5016708"/>
          </a:xfrm>
          <a:prstGeom prst="rect">
            <a:avLst/>
          </a:prstGeom>
        </p:spPr>
      </p:pic>
      <p:sp>
        <p:nvSpPr>
          <p:cNvPr id="3" name="TextBox 2"/>
          <p:cNvSpPr txBox="1"/>
          <p:nvPr/>
        </p:nvSpPr>
        <p:spPr>
          <a:xfrm>
            <a:off x="3748635" y="366432"/>
            <a:ext cx="1331760" cy="584776"/>
          </a:xfrm>
          <a:prstGeom prst="rect">
            <a:avLst/>
          </a:prstGeom>
          <a:solidFill>
            <a:srgbClr val="293252"/>
          </a:solidFill>
        </p:spPr>
        <p:txBody>
          <a:bodyPr wrap="square" rtlCol="0">
            <a:spAutoFit/>
          </a:bodyPr>
          <a:lstStyle/>
          <a:p>
            <a:r>
              <a:rPr lang="en-US" sz="3200" dirty="0" smtClean="0">
                <a:solidFill>
                  <a:schemeClr val="bg1"/>
                </a:solidFill>
              </a:rPr>
              <a:t>arcs</a:t>
            </a:r>
            <a:endParaRPr lang="en-US" sz="3200"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63285"/>
            <a:ext cx="9144000" cy="4862763"/>
          </a:xfrm>
          <a:prstGeom prst="rect">
            <a:avLst/>
          </a:prstGeom>
        </p:spPr>
      </p:pic>
      <p:sp>
        <p:nvSpPr>
          <p:cNvPr id="3" name="TextBox 2"/>
          <p:cNvSpPr txBox="1"/>
          <p:nvPr/>
        </p:nvSpPr>
        <p:spPr>
          <a:xfrm>
            <a:off x="3762907" y="409239"/>
            <a:ext cx="1331760" cy="584776"/>
          </a:xfrm>
          <a:prstGeom prst="rect">
            <a:avLst/>
          </a:prstGeom>
          <a:solidFill>
            <a:srgbClr val="293252"/>
          </a:solidFill>
        </p:spPr>
        <p:txBody>
          <a:bodyPr wrap="square" rtlCol="0">
            <a:spAutoFit/>
          </a:bodyPr>
          <a:lstStyle/>
          <a:p>
            <a:r>
              <a:rPr lang="en-US" sz="3200" dirty="0" smtClean="0">
                <a:solidFill>
                  <a:schemeClr val="bg1"/>
                </a:solidFill>
              </a:rPr>
              <a:t>arcs</a:t>
            </a:r>
            <a:endParaRPr lang="en-US" sz="3200"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585" y="769538"/>
            <a:ext cx="9144000" cy="523044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5192" y="0"/>
            <a:ext cx="7998207" cy="64008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500" y="223299"/>
            <a:ext cx="7972926" cy="6400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20" y="202680"/>
            <a:ext cx="9144000" cy="62982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2096" y="210599"/>
            <a:ext cx="9142401" cy="6400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83598"/>
            <a:ext cx="9144000" cy="5798634"/>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4150" y="-234950"/>
            <a:ext cx="9512300" cy="73279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9248" y="1"/>
            <a:ext cx="6776879" cy="6604000"/>
          </a:xfrm>
          <a:prstGeom prst="rect">
            <a:avLst/>
          </a:prstGeom>
        </p:spPr>
      </p:pic>
      <p:sp>
        <p:nvSpPr>
          <p:cNvPr id="4" name="Rectangle 3"/>
          <p:cNvSpPr/>
          <p:nvPr/>
        </p:nvSpPr>
        <p:spPr>
          <a:xfrm>
            <a:off x="3773872" y="6604001"/>
            <a:ext cx="5370128" cy="246221"/>
          </a:xfrm>
          <a:prstGeom prst="rect">
            <a:avLst/>
          </a:prstGeom>
        </p:spPr>
        <p:txBody>
          <a:bodyPr wrap="square">
            <a:spAutoFit/>
          </a:bodyPr>
          <a:lstStyle/>
          <a:p>
            <a:r>
              <a:rPr lang="en-US" sz="1000" dirty="0" smtClean="0"/>
              <a:t>http://www.ritholtz.com/blog/wp-content/uploads/2013/07/2011.06.27_organizational_charts.png</a:t>
            </a:r>
            <a:endParaRPr lang="en-US" sz="1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81050" y="647700"/>
            <a:ext cx="7581900" cy="5562600"/>
          </a:xfrm>
          <a:prstGeom prst="rect">
            <a:avLst/>
          </a:prstGeom>
        </p:spPr>
      </p:pic>
      <p:sp>
        <p:nvSpPr>
          <p:cNvPr id="3" name="Rectangle 2"/>
          <p:cNvSpPr/>
          <p:nvPr/>
        </p:nvSpPr>
        <p:spPr>
          <a:xfrm>
            <a:off x="0" y="6578284"/>
            <a:ext cx="6262716" cy="246221"/>
          </a:xfrm>
          <a:prstGeom prst="rect">
            <a:avLst/>
          </a:prstGeom>
        </p:spPr>
        <p:txBody>
          <a:bodyPr wrap="square">
            <a:spAutoFit/>
          </a:bodyPr>
          <a:lstStyle/>
          <a:p>
            <a:r>
              <a:rPr lang="en-US" sz="1000" dirty="0" smtClean="0">
                <a:solidFill>
                  <a:srgbClr val="7F7F7F"/>
                </a:solidFill>
              </a:rPr>
              <a:t>http://predictive-marketing.com/wp-content/uploads/2010/06/Conference-Network-Graph1.jpg</a:t>
            </a:r>
            <a:endParaRPr lang="en-US" sz="1000" dirty="0">
              <a:solidFill>
                <a:srgbClr val="7F7F7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3999" cy="68580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0" y="1206055"/>
            <a:ext cx="9144000" cy="4552692"/>
          </a:xfrm>
          <a:prstGeom prst="rect">
            <a:avLst/>
          </a:prstGeom>
        </p:spPr>
      </p:pic>
      <p:sp>
        <p:nvSpPr>
          <p:cNvPr id="9" name="Rectangle 8"/>
          <p:cNvSpPr/>
          <p:nvPr/>
        </p:nvSpPr>
        <p:spPr>
          <a:xfrm>
            <a:off x="0" y="6611779"/>
            <a:ext cx="9143999" cy="246221"/>
          </a:xfrm>
          <a:prstGeom prst="rect">
            <a:avLst/>
          </a:prstGeom>
        </p:spPr>
        <p:txBody>
          <a:bodyPr wrap="square">
            <a:spAutoFit/>
          </a:bodyPr>
          <a:lstStyle/>
          <a:p>
            <a:r>
              <a:rPr lang="en-US" sz="1000" dirty="0" smtClean="0">
                <a:solidFill>
                  <a:schemeClr val="bg1">
                    <a:lumMod val="75000"/>
                  </a:schemeClr>
                </a:solidFill>
              </a:rPr>
              <a:t>http://gigaom2.files.wordpress.com/2010/12/163413_479288597199_9445547199_5658562_14158417_n.png</a:t>
            </a:r>
            <a:endParaRPr lang="en-US" sz="1000" dirty="0">
              <a:solidFill>
                <a:schemeClr val="bg1">
                  <a:lumMod val="75000"/>
                </a:schemeClr>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08000" y="381000"/>
            <a:ext cx="8128000" cy="6096000"/>
          </a:xfrm>
          <a:prstGeom prst="rect">
            <a:avLst/>
          </a:prstGeom>
        </p:spPr>
      </p:pic>
      <p:sp>
        <p:nvSpPr>
          <p:cNvPr id="3" name="Rectangle 2"/>
          <p:cNvSpPr/>
          <p:nvPr/>
        </p:nvSpPr>
        <p:spPr>
          <a:xfrm>
            <a:off x="-1" y="6562260"/>
            <a:ext cx="6088751" cy="246221"/>
          </a:xfrm>
          <a:prstGeom prst="rect">
            <a:avLst/>
          </a:prstGeom>
        </p:spPr>
        <p:txBody>
          <a:bodyPr wrap="square">
            <a:spAutoFit/>
          </a:bodyPr>
          <a:lstStyle/>
          <a:p>
            <a:r>
              <a:rPr lang="en-US" sz="1000" dirty="0" smtClean="0">
                <a:solidFill>
                  <a:srgbClr val="7F7F7F"/>
                </a:solidFill>
              </a:rPr>
              <a:t>http://www.peterpappas.com/images/2012/03/NodeXL-Twitter-User-jowyang-network-graph.jpg</a:t>
            </a:r>
            <a:endParaRPr lang="en-US" sz="1000" dirty="0">
              <a:solidFill>
                <a:srgbClr val="7F7F7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1524000"/>
            <a:ext cx="7620000" cy="3810000"/>
          </a:xfrm>
          <a:prstGeom prst="rect">
            <a:avLst/>
          </a:prstGeom>
        </p:spPr>
      </p:pic>
      <p:sp>
        <p:nvSpPr>
          <p:cNvPr id="3" name="Rectangle 2"/>
          <p:cNvSpPr/>
          <p:nvPr/>
        </p:nvSpPr>
        <p:spPr>
          <a:xfrm>
            <a:off x="0" y="6488668"/>
            <a:ext cx="7508193" cy="246221"/>
          </a:xfrm>
          <a:prstGeom prst="rect">
            <a:avLst/>
          </a:prstGeom>
        </p:spPr>
        <p:txBody>
          <a:bodyPr wrap="square">
            <a:spAutoFit/>
          </a:bodyPr>
          <a:lstStyle/>
          <a:p>
            <a:r>
              <a:rPr lang="en-US" sz="1000" dirty="0" smtClean="0">
                <a:solidFill>
                  <a:srgbClr val="7F7F7F"/>
                </a:solidFill>
              </a:rPr>
              <a:t>http://static.vizworld.com/wp-content/uploads/2009/06/force_bundles.jpg</a:t>
            </a:r>
            <a:endParaRPr lang="en-US" sz="1000" dirty="0">
              <a:solidFill>
                <a:srgbClr val="7F7F7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816" y="377825"/>
            <a:ext cx="9144000" cy="6000750"/>
          </a:xfrm>
          <a:prstGeom prst="rect">
            <a:avLst/>
          </a:prstGeom>
        </p:spPr>
      </p:pic>
      <p:sp>
        <p:nvSpPr>
          <p:cNvPr id="4" name="Rectangle 3"/>
          <p:cNvSpPr/>
          <p:nvPr/>
        </p:nvSpPr>
        <p:spPr>
          <a:xfrm>
            <a:off x="-1" y="6507410"/>
            <a:ext cx="9144001" cy="246221"/>
          </a:xfrm>
          <a:prstGeom prst="rect">
            <a:avLst/>
          </a:prstGeom>
        </p:spPr>
        <p:txBody>
          <a:bodyPr wrap="square">
            <a:spAutoFit/>
          </a:bodyPr>
          <a:lstStyle/>
          <a:p>
            <a:r>
              <a:rPr lang="en-US" sz="1000" dirty="0" smtClean="0">
                <a:solidFill>
                  <a:srgbClr val="BFBFBF"/>
                </a:solidFill>
              </a:rPr>
              <a:t>http://voices.washingtonpost.com/ezra-klein/assets_c/2009/07/HealthCareMap.html</a:t>
            </a:r>
            <a:endParaRPr lang="en-US" sz="1000" dirty="0">
              <a:solidFill>
                <a:srgbClr val="BFBFB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611676"/>
            <a:ext cx="9192982" cy="1246324"/>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http://</a:t>
            </a:r>
            <a:r>
              <a:rPr lang="en-US" sz="1000" dirty="0" err="1" smtClean="0"/>
              <a:t>timleong.com</a:t>
            </a:r>
            <a:r>
              <a:rPr lang="en-US" sz="1000" dirty="0" smtClean="0"/>
              <a:t>/Animal-Taxonomy-of-Comic-Book-Characters</a:t>
            </a:r>
            <a:endParaRPr lang="en-US" sz="1000" dirty="0"/>
          </a:p>
        </p:txBody>
      </p:sp>
      <p:pic>
        <p:nvPicPr>
          <p:cNvPr id="8" name="Picture 7"/>
          <p:cNvPicPr>
            <a:picLocks noChangeAspect="1"/>
          </p:cNvPicPr>
          <p:nvPr/>
        </p:nvPicPr>
        <p:blipFill>
          <a:blip r:embed="rId2"/>
          <a:stretch>
            <a:fillRect/>
          </a:stretch>
        </p:blipFill>
        <p:spPr>
          <a:xfrm>
            <a:off x="-16933" y="0"/>
            <a:ext cx="9185148" cy="6123432"/>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6325133"/>
          </a:xfrm>
          <a:prstGeom prst="rect">
            <a:avLst/>
          </a:prstGeom>
        </p:spPr>
      </p:pic>
      <p:sp>
        <p:nvSpPr>
          <p:cNvPr id="3" name="Rectangle 2"/>
          <p:cNvSpPr/>
          <p:nvPr/>
        </p:nvSpPr>
        <p:spPr>
          <a:xfrm>
            <a:off x="-1" y="6457890"/>
            <a:ext cx="6656817" cy="246221"/>
          </a:xfrm>
          <a:prstGeom prst="rect">
            <a:avLst/>
          </a:prstGeom>
        </p:spPr>
        <p:txBody>
          <a:bodyPr wrap="square">
            <a:spAutoFit/>
          </a:bodyPr>
          <a:lstStyle/>
          <a:p>
            <a:r>
              <a:rPr lang="en-US" sz="1000" dirty="0" smtClean="0">
                <a:solidFill>
                  <a:srgbClr val="BFBFBF"/>
                </a:solidFill>
              </a:rPr>
              <a:t>http://gamesofthrones.com/wp-content/uploads/2011/05/Game-of-Thrones-Infographic-Houses-Only.png</a:t>
            </a:r>
            <a:endParaRPr lang="en-US" sz="1000" dirty="0">
              <a:solidFill>
                <a:srgbClr val="BFBFBF"/>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ron network.gif"/>
          <p:cNvPicPr>
            <a:picLocks noChangeAspect="1"/>
          </p:cNvPicPr>
          <p:nvPr/>
        </p:nvPicPr>
        <p:blipFill>
          <a:blip r:embed="rId2"/>
          <a:stretch>
            <a:fillRect/>
          </a:stretch>
        </p:blipFill>
        <p:spPr>
          <a:xfrm>
            <a:off x="1063473" y="0"/>
            <a:ext cx="7017053" cy="685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716560" y="0"/>
            <a:ext cx="6409345" cy="6858000"/>
          </a:xfrm>
          <a:prstGeom prst="rect">
            <a:avLst/>
          </a:prstGeom>
        </p:spPr>
      </p:pic>
      <p:sp>
        <p:nvSpPr>
          <p:cNvPr id="9" name="Rectangle 8"/>
          <p:cNvSpPr/>
          <p:nvPr/>
        </p:nvSpPr>
        <p:spPr>
          <a:xfrm>
            <a:off x="0" y="0"/>
            <a:ext cx="4572000" cy="369332"/>
          </a:xfrm>
          <a:prstGeom prst="rect">
            <a:avLst/>
          </a:prstGeom>
        </p:spPr>
        <p:txBody>
          <a:bodyPr>
            <a:spAutoFit/>
          </a:bodyPr>
          <a:lstStyle/>
          <a:p>
            <a:r>
              <a:rPr lang="en-US" dirty="0" smtClean="0"/>
              <a:t>Drought footprint</a:t>
            </a:r>
            <a:endParaRPr lang="en-US" dirty="0"/>
          </a:p>
        </p:txBody>
      </p:sp>
      <p:sp>
        <p:nvSpPr>
          <p:cNvPr id="10" name="Rectangle 9"/>
          <p:cNvSpPr/>
          <p:nvPr/>
        </p:nvSpPr>
        <p:spPr>
          <a:xfrm>
            <a:off x="0" y="6611779"/>
            <a:ext cx="9144000" cy="230832"/>
          </a:xfrm>
          <a:prstGeom prst="rect">
            <a:avLst/>
          </a:prstGeom>
        </p:spPr>
        <p:txBody>
          <a:bodyPr wrap="square">
            <a:spAutoFit/>
          </a:bodyPr>
          <a:lstStyle/>
          <a:p>
            <a:r>
              <a:rPr lang="en-US" sz="900" dirty="0" smtClean="0">
                <a:solidFill>
                  <a:srgbClr val="A6A6A6"/>
                </a:solidFill>
              </a:rPr>
              <a:t>http://www.nytimes.com/interactive/2012/07/20/us/drought-footprint.html?_r=0</a:t>
            </a:r>
            <a:endParaRPr lang="en-US" sz="900" dirty="0">
              <a:solidFill>
                <a:srgbClr val="A6A6A6"/>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raq network.jpg"/>
          <p:cNvPicPr>
            <a:picLocks noChangeAspect="1"/>
          </p:cNvPicPr>
          <p:nvPr/>
        </p:nvPicPr>
        <p:blipFill>
          <a:blip r:embed="rId2"/>
          <a:stretch>
            <a:fillRect/>
          </a:stretch>
        </p:blipFill>
        <p:spPr>
          <a:xfrm>
            <a:off x="-8634" y="1270000"/>
            <a:ext cx="9144000" cy="51816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911" y="521852"/>
            <a:ext cx="4242605" cy="369332"/>
          </a:xfrm>
          <a:prstGeom prst="rect">
            <a:avLst/>
          </a:prstGeom>
          <a:noFill/>
        </p:spPr>
        <p:txBody>
          <a:bodyPr wrap="none" rtlCol="0">
            <a:spAutoFit/>
          </a:bodyPr>
          <a:lstStyle/>
          <a:p>
            <a:r>
              <a:rPr lang="en-US" dirty="0" smtClean="0"/>
              <a:t>Reducing the complexity of network graphs</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6563"/>
            <a:ext cx="9144000" cy="56896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81" y="711201"/>
            <a:ext cx="9144000" cy="483761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350" y="-19050"/>
            <a:ext cx="9664700" cy="68961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8960" y="0"/>
            <a:ext cx="2476500" cy="2552700"/>
          </a:xfrm>
          <a:prstGeom prst="rect">
            <a:avLst/>
          </a:prstGeom>
        </p:spPr>
      </p:pic>
      <p:pic>
        <p:nvPicPr>
          <p:cNvPr id="3" name="Picture 2"/>
          <p:cNvPicPr>
            <a:picLocks noChangeAspect="1"/>
          </p:cNvPicPr>
          <p:nvPr/>
        </p:nvPicPr>
        <p:blipFill>
          <a:blip r:embed="rId4"/>
          <a:stretch>
            <a:fillRect/>
          </a:stretch>
        </p:blipFill>
        <p:spPr>
          <a:xfrm>
            <a:off x="0" y="2497007"/>
            <a:ext cx="2908300" cy="3568700"/>
          </a:xfrm>
          <a:prstGeom prst="rect">
            <a:avLst/>
          </a:prstGeom>
        </p:spPr>
      </p:pic>
      <p:pic>
        <p:nvPicPr>
          <p:cNvPr id="4" name="Picture 3"/>
          <p:cNvPicPr>
            <a:picLocks noChangeAspect="1"/>
          </p:cNvPicPr>
          <p:nvPr/>
        </p:nvPicPr>
        <p:blipFill>
          <a:blip r:embed="rId5"/>
          <a:stretch>
            <a:fillRect/>
          </a:stretch>
        </p:blipFill>
        <p:spPr>
          <a:xfrm>
            <a:off x="2952750" y="2813965"/>
            <a:ext cx="3238500" cy="3213100"/>
          </a:xfrm>
          <a:prstGeom prst="rect">
            <a:avLst/>
          </a:prstGeom>
        </p:spPr>
      </p:pic>
      <p:pic>
        <p:nvPicPr>
          <p:cNvPr id="5" name="Picture 4"/>
          <p:cNvPicPr>
            <a:picLocks noChangeAspect="1"/>
          </p:cNvPicPr>
          <p:nvPr/>
        </p:nvPicPr>
        <p:blipFill>
          <a:blip r:embed="rId6"/>
          <a:stretch>
            <a:fillRect/>
          </a:stretch>
        </p:blipFill>
        <p:spPr>
          <a:xfrm>
            <a:off x="5994400" y="2820715"/>
            <a:ext cx="3149600" cy="3289300"/>
          </a:xfrm>
          <a:prstGeom prst="rect">
            <a:avLst/>
          </a:prstGeom>
        </p:spPr>
      </p:pic>
      <p:sp>
        <p:nvSpPr>
          <p:cNvPr id="6" name="Rectangle 5"/>
          <p:cNvSpPr/>
          <p:nvPr/>
        </p:nvSpPr>
        <p:spPr>
          <a:xfrm>
            <a:off x="0" y="6611779"/>
            <a:ext cx="5601651" cy="246221"/>
          </a:xfrm>
          <a:prstGeom prst="rect">
            <a:avLst/>
          </a:prstGeom>
        </p:spPr>
        <p:txBody>
          <a:bodyPr wrap="square">
            <a:spAutoFit/>
          </a:bodyPr>
          <a:lstStyle/>
          <a:p>
            <a:r>
              <a:rPr lang="en-US" sz="1000" dirty="0" smtClean="0">
                <a:solidFill>
                  <a:srgbClr val="7F7F7F"/>
                </a:solidFill>
              </a:rPr>
              <a:t>http://scientopia.org/blogs/goodmath/2007/07/03/edge-coloring-and-graph-turning/</a:t>
            </a:r>
            <a:endParaRPr lang="en-US" sz="1000" dirty="0">
              <a:solidFill>
                <a:srgbClr val="7F7F7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8320" y="51457"/>
            <a:ext cx="5716045" cy="671833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35" y="1418167"/>
            <a:ext cx="9144000" cy="395984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8601"/>
            <a:ext cx="9144000" cy="60267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457200"/>
            <a:ext cx="6520340" cy="6400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6730</TotalTime>
  <Words>509</Words>
  <Application>Microsoft Macintosh PowerPoint</Application>
  <PresentationFormat>On-screen Show (4:3)</PresentationFormat>
  <Paragraphs>75</Paragraphs>
  <Slides>55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christopher arnold</dc:creator>
  <cp:lastModifiedBy>Andrew Reagan</cp:lastModifiedBy>
  <cp:revision>32</cp:revision>
  <dcterms:created xsi:type="dcterms:W3CDTF">2014-01-15T03:58:29Z</dcterms:created>
  <dcterms:modified xsi:type="dcterms:W3CDTF">2017-01-21T00:21:29Z</dcterms:modified>
</cp:coreProperties>
</file>